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8" r:id="rId2"/>
    <p:sldId id="558" r:id="rId3"/>
    <p:sldId id="666" r:id="rId4"/>
    <p:sldId id="667" r:id="rId5"/>
    <p:sldId id="603" r:id="rId6"/>
    <p:sldId id="635" r:id="rId7"/>
    <p:sldId id="639" r:id="rId8"/>
    <p:sldId id="703" r:id="rId9"/>
    <p:sldId id="720" r:id="rId10"/>
    <p:sldId id="684" r:id="rId11"/>
    <p:sldId id="686" r:id="rId12"/>
    <p:sldId id="627" r:id="rId13"/>
    <p:sldId id="704" r:id="rId14"/>
    <p:sldId id="636" r:id="rId15"/>
    <p:sldId id="637" r:id="rId16"/>
    <p:sldId id="721" r:id="rId17"/>
    <p:sldId id="722" r:id="rId18"/>
    <p:sldId id="718" r:id="rId19"/>
    <p:sldId id="687" r:id="rId20"/>
    <p:sldId id="661" r:id="rId21"/>
    <p:sldId id="688" r:id="rId22"/>
    <p:sldId id="690" r:id="rId23"/>
    <p:sldId id="691" r:id="rId24"/>
    <p:sldId id="695" r:id="rId25"/>
    <p:sldId id="697" r:id="rId26"/>
    <p:sldId id="692" r:id="rId27"/>
    <p:sldId id="698" r:id="rId28"/>
    <p:sldId id="712" r:id="rId29"/>
    <p:sldId id="714" r:id="rId30"/>
  </p:sldIdLst>
  <p:sldSz cx="9144000" cy="6858000" type="screen4x3"/>
  <p:notesSz cx="6858000" cy="987425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32"/>
    <a:srgbClr val="4E95D9"/>
    <a:srgbClr val="D86ECC"/>
    <a:srgbClr val="D9F2D0"/>
    <a:srgbClr val="A6A6A6"/>
    <a:srgbClr val="0F9ED5"/>
    <a:srgbClr val="A6CAEC"/>
    <a:srgbClr val="4EA72E"/>
    <a:srgbClr val="3333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F2911-A12F-4E12-B4EF-850A3C0A879D}" v="1" dt="2025-07-10T12:22:33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2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8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21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ippe MULLER" userId="e4fa1b3f-6697-4e0c-8994-b1dfb11a5cf1" providerId="ADAL" clId="{B16F2911-A12F-4E12-B4EF-850A3C0A879D}"/>
    <pc:docChg chg="modSld">
      <pc:chgData name="Philippe MULLER" userId="e4fa1b3f-6697-4e0c-8994-b1dfb11a5cf1" providerId="ADAL" clId="{B16F2911-A12F-4E12-B4EF-850A3C0A879D}" dt="2025-07-10T12:23:13.446" v="7" actId="20577"/>
      <pc:docMkLst>
        <pc:docMk/>
      </pc:docMkLst>
      <pc:sldChg chg="modSp mod">
        <pc:chgData name="Philippe MULLER" userId="e4fa1b3f-6697-4e0c-8994-b1dfb11a5cf1" providerId="ADAL" clId="{B16F2911-A12F-4E12-B4EF-850A3C0A879D}" dt="2025-07-10T12:20:59.062" v="0" actId="14100"/>
        <pc:sldMkLst>
          <pc:docMk/>
          <pc:sldMk cId="4273498974" sldId="637"/>
        </pc:sldMkLst>
        <pc:graphicFrameChg chg="mod modGraphic">
          <ac:chgData name="Philippe MULLER" userId="e4fa1b3f-6697-4e0c-8994-b1dfb11a5cf1" providerId="ADAL" clId="{B16F2911-A12F-4E12-B4EF-850A3C0A879D}" dt="2025-07-10T12:20:59.062" v="0" actId="14100"/>
          <ac:graphicFrameMkLst>
            <pc:docMk/>
            <pc:sldMk cId="4273498974" sldId="637"/>
            <ac:graphicFrameMk id="6" creationId="{3D7D18CD-5CA0-4967-8947-61B62886B0BD}"/>
          </ac:graphicFrameMkLst>
        </pc:graphicFrameChg>
      </pc:sldChg>
      <pc:sldChg chg="modAnim">
        <pc:chgData name="Philippe MULLER" userId="e4fa1b3f-6697-4e0c-8994-b1dfb11a5cf1" providerId="ADAL" clId="{B16F2911-A12F-4E12-B4EF-850A3C0A879D}" dt="2025-07-10T12:22:33.843" v="2"/>
        <pc:sldMkLst>
          <pc:docMk/>
          <pc:sldMk cId="3990228295" sldId="661"/>
        </pc:sldMkLst>
      </pc:sldChg>
      <pc:sldChg chg="modSp mod">
        <pc:chgData name="Philippe MULLER" userId="e4fa1b3f-6697-4e0c-8994-b1dfb11a5cf1" providerId="ADAL" clId="{B16F2911-A12F-4E12-B4EF-850A3C0A879D}" dt="2025-07-10T12:23:13.446" v="7" actId="20577"/>
        <pc:sldMkLst>
          <pc:docMk/>
          <pc:sldMk cId="1200688189" sldId="688"/>
        </pc:sldMkLst>
        <pc:graphicFrameChg chg="modGraphic">
          <ac:chgData name="Philippe MULLER" userId="e4fa1b3f-6697-4e0c-8994-b1dfb11a5cf1" providerId="ADAL" clId="{B16F2911-A12F-4E12-B4EF-850A3C0A879D}" dt="2025-07-10T12:23:13.446" v="7" actId="20577"/>
          <ac:graphicFrameMkLst>
            <pc:docMk/>
            <pc:sldMk cId="1200688189" sldId="688"/>
            <ac:graphicFrameMk id="8" creationId="{6E0EBDDF-186D-20E4-4A5A-B77781F3B0EF}"/>
          </ac:graphicFrameMkLst>
        </pc:graphicFrameChg>
      </pc:sldChg>
      <pc:sldChg chg="modSp mod">
        <pc:chgData name="Philippe MULLER" userId="e4fa1b3f-6697-4e0c-8994-b1dfb11a5cf1" providerId="ADAL" clId="{B16F2911-A12F-4E12-B4EF-850A3C0A879D}" dt="2025-07-10T12:22:05.772" v="1" actId="20577"/>
        <pc:sldMkLst>
          <pc:docMk/>
          <pc:sldMk cId="3817818803" sldId="718"/>
        </pc:sldMkLst>
        <pc:spChg chg="mod">
          <ac:chgData name="Philippe MULLER" userId="e4fa1b3f-6697-4e0c-8994-b1dfb11a5cf1" providerId="ADAL" clId="{B16F2911-A12F-4E12-B4EF-850A3C0A879D}" dt="2025-07-10T12:22:05.772" v="1" actId="20577"/>
          <ac:spMkLst>
            <pc:docMk/>
            <pc:sldMk cId="3817818803" sldId="718"/>
            <ac:spMk id="26" creationId="{9F1ADE0D-27D1-5EBC-5AD6-18990B357C5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481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481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pPr>
              <a:defRPr/>
            </a:pPr>
            <a:fld id="{1D703EBD-F144-4EBE-B1DE-5F39E1C3309E}" type="datetimeFigureOut">
              <a:rPr lang="fr-FR"/>
              <a:pPr>
                <a:defRPr/>
              </a:pPr>
              <a:t>10/07/2025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9438"/>
            <a:ext cx="2971800" cy="49481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379438"/>
            <a:ext cx="2971800" cy="49481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pPr>
              <a:defRPr/>
            </a:pPr>
            <a:fld id="{AE55048C-ED45-408E-99DB-3367BDE2B65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4813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4813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934EDC-D080-4980-ABCD-83C9397720AC}" type="datetimeFigureOut">
              <a:rPr lang="fr-FR"/>
              <a:pPr>
                <a:defRPr/>
              </a:pPr>
              <a:t>10/07/2025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1235075"/>
            <a:ext cx="4440238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6" tIns="45637" rIns="91276" bIns="45637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51767"/>
            <a:ext cx="5486400" cy="3889380"/>
          </a:xfrm>
          <a:prstGeom prst="rect">
            <a:avLst/>
          </a:prstGeom>
        </p:spPr>
        <p:txBody>
          <a:bodyPr vert="horz" lIns="91276" tIns="45637" rIns="91276" bIns="45637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9438"/>
            <a:ext cx="2971800" cy="494812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379438"/>
            <a:ext cx="2971800" cy="494812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2A7F7D1-4848-4C8C-9A92-2C375BD0AF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CABE07-3BCD-49A3-B57B-1BABEE2CE473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5FA6B-D8A8-DE64-CBEA-8286300F4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F134AA68-368D-60B2-BD8E-391151C70A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E16CE3DB-1218-F74D-9EFE-6DEFA56FF7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075B62-93BE-3095-6359-E280B627CB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3466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C7A2A-5674-F652-CC30-E94597056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83F2F021-1312-8AB4-385E-3D0CCFDEF8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197551DF-0A8C-32F9-FB58-60ED1B660E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72164F-0CA0-55EE-30BD-148BA70152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55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3F98C-B9F9-6CB1-6C28-30B3D6F6A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>
            <a:extLst>
              <a:ext uri="{FF2B5EF4-FFF2-40B4-BE49-F238E27FC236}">
                <a16:creationId xmlns:a16="http://schemas.microsoft.com/office/drawing/2014/main" id="{0579A7A2-4F35-ED34-213A-8D0DAE8060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>
            <a:extLst>
              <a:ext uri="{FF2B5EF4-FFF2-40B4-BE49-F238E27FC236}">
                <a16:creationId xmlns:a16="http://schemas.microsoft.com/office/drawing/2014/main" id="{E3EBCFA4-766B-BB0F-6789-B5BBCECBCB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>
            <a:extLst>
              <a:ext uri="{FF2B5EF4-FFF2-40B4-BE49-F238E27FC236}">
                <a16:creationId xmlns:a16="http://schemas.microsoft.com/office/drawing/2014/main" id="{84E3041F-CA63-7686-EB2C-B6CF3F7AF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65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747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CBD29-0497-671B-38A1-439DF9E4D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93FF1D0D-5303-F256-2237-AE5B06BB45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035BC22E-EE78-25B7-820A-BE89A2BDBF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4188A7-9424-BD68-68FD-3793915443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2154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FD32B-51EE-4FD6-A8AA-17FEAD769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>
            <a:extLst>
              <a:ext uri="{FF2B5EF4-FFF2-40B4-BE49-F238E27FC236}">
                <a16:creationId xmlns:a16="http://schemas.microsoft.com/office/drawing/2014/main" id="{1ECD218F-9DC2-27B5-E0DC-D4B49F6E46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>
            <a:extLst>
              <a:ext uri="{FF2B5EF4-FFF2-40B4-BE49-F238E27FC236}">
                <a16:creationId xmlns:a16="http://schemas.microsoft.com/office/drawing/2014/main" id="{DB1EDF7F-A886-27DE-D6FB-3A09B61E97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>
            <a:extLst>
              <a:ext uri="{FF2B5EF4-FFF2-40B4-BE49-F238E27FC236}">
                <a16:creationId xmlns:a16="http://schemas.microsoft.com/office/drawing/2014/main" id="{B4F56D43-932F-2D51-65B6-0982C84E9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4805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CBA91-0D6E-373E-5798-015579332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3E3CD0C9-4F0F-CD01-298A-F470EA786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8CDC07CD-CF92-7B2E-76AE-FF6C03EF58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B9C62E-5740-34DB-4674-F4BA50BC2F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5186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8D73C-CB9B-9741-0A61-5C7AC6842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>
            <a:extLst>
              <a:ext uri="{FF2B5EF4-FFF2-40B4-BE49-F238E27FC236}">
                <a16:creationId xmlns:a16="http://schemas.microsoft.com/office/drawing/2014/main" id="{8E42CE6E-B69B-0F15-4C17-1BD3905F57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>
            <a:extLst>
              <a:ext uri="{FF2B5EF4-FFF2-40B4-BE49-F238E27FC236}">
                <a16:creationId xmlns:a16="http://schemas.microsoft.com/office/drawing/2014/main" id="{C522C30D-A4D3-8FF8-0351-B6BDF3B273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>
            <a:extLst>
              <a:ext uri="{FF2B5EF4-FFF2-40B4-BE49-F238E27FC236}">
                <a16:creationId xmlns:a16="http://schemas.microsoft.com/office/drawing/2014/main" id="{27EE259F-5954-31B1-CB8D-F2A90C0D63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6245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F3CB5-3198-D3C8-BFFD-895AEEE6D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EE0CD7BB-F92B-3526-6339-9F5672C83F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AE165F25-501E-A2F0-FEE1-EC8C96C375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5F75A1-1C98-F2CC-E672-D9C4652AEA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4964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E2337-DFED-6892-94A1-C29B44D26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>
            <a:extLst>
              <a:ext uri="{FF2B5EF4-FFF2-40B4-BE49-F238E27FC236}">
                <a16:creationId xmlns:a16="http://schemas.microsoft.com/office/drawing/2014/main" id="{B3BAF984-E35A-CFAC-AEFE-4F3A9C4458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>
            <a:extLst>
              <a:ext uri="{FF2B5EF4-FFF2-40B4-BE49-F238E27FC236}">
                <a16:creationId xmlns:a16="http://schemas.microsoft.com/office/drawing/2014/main" id="{F819AAEC-62B8-078C-74B6-9B6252FC32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>
            <a:extLst>
              <a:ext uri="{FF2B5EF4-FFF2-40B4-BE49-F238E27FC236}">
                <a16:creationId xmlns:a16="http://schemas.microsoft.com/office/drawing/2014/main" id="{7B1CDA15-C68C-5B0E-C51E-F36404DB7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2688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3B8191-3183-4839-A243-23358927A44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5AB38-9397-2382-0DEF-1648561ED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B89B4AA5-2FC3-60ED-D97A-E54385096B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1C831254-D5B7-C24E-F037-160AE38691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E308515-B10C-D861-DBD0-D82339E21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645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16C86-17E8-FCB8-E807-82E313B85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>
            <a:extLst>
              <a:ext uri="{FF2B5EF4-FFF2-40B4-BE49-F238E27FC236}">
                <a16:creationId xmlns:a16="http://schemas.microsoft.com/office/drawing/2014/main" id="{99C45EE9-83B0-3196-6B34-5AEB351C5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>
            <a:extLst>
              <a:ext uri="{FF2B5EF4-FFF2-40B4-BE49-F238E27FC236}">
                <a16:creationId xmlns:a16="http://schemas.microsoft.com/office/drawing/2014/main" id="{3F983586-E2B8-8F57-A797-5E5D6F893D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C5D135-CA0F-8F1F-9CD5-D4B24B3D7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443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BF22A7-9D10-4AE4-97B7-EB85712A98C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14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094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516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0DA8A-158C-CF8C-66AF-6A19CA1F5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Espace réservé de l'image des diapositives 1">
            <a:extLst>
              <a:ext uri="{FF2B5EF4-FFF2-40B4-BE49-F238E27FC236}">
                <a16:creationId xmlns:a16="http://schemas.microsoft.com/office/drawing/2014/main" id="{C8A68586-9598-0F19-BA25-1F1569C9AD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Espace réservé des commentaires 2">
            <a:extLst>
              <a:ext uri="{FF2B5EF4-FFF2-40B4-BE49-F238E27FC236}">
                <a16:creationId xmlns:a16="http://schemas.microsoft.com/office/drawing/2014/main" id="{725CAF61-9FCD-D829-89B9-598B2D997D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53251" name="Espace réservé du numéro de diapositive 3">
            <a:extLst>
              <a:ext uri="{FF2B5EF4-FFF2-40B4-BE49-F238E27FC236}">
                <a16:creationId xmlns:a16="http://schemas.microsoft.com/office/drawing/2014/main" id="{DC2D5C16-A411-96F3-C07C-CD4D7112F4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49176F-BCA3-4EA9-A2E0-31E7F8969F25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807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34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0FBCE-20A7-4FF2-910A-93F579A1EB1B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6767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B"/>
          <p:cNvPicPr>
            <a:picLocks noChangeAspect="1" noChangeArrowheads="1"/>
          </p:cNvPicPr>
          <p:nvPr userDrawn="1"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9"/>
          <p:cNvSpPr>
            <a:spLocks noChangeShapeType="1"/>
          </p:cNvSpPr>
          <p:nvPr userDrawn="1"/>
        </p:nvSpPr>
        <p:spPr bwMode="auto">
          <a:xfrm>
            <a:off x="0" y="711200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E55883-38D8-4EAC-9999-0B3CB1776C8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774FF-D554-4079-AD41-8D75016CC7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B4B8E-FB88-44D6-8536-012B97F991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71F6-46D0-4AB0-A302-D22E8891DB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6D1FF-4D30-4398-8188-51CAAF810A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15ABD-7407-4036-AC0C-3C66B50D94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CB8AD-DE26-403B-9BF4-26415756B6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0BB9E-9325-4C18-9583-52BC15AFB4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3"/>
          <p:cNvSpPr txBox="1">
            <a:spLocks/>
          </p:cNvSpPr>
          <p:nvPr userDrawn="1"/>
        </p:nvSpPr>
        <p:spPr>
          <a:xfrm>
            <a:off x="6829425" y="6356350"/>
            <a:ext cx="2057400" cy="365125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975896D-1D55-4107-8A12-B5F7102BE92A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3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829425" y="635635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C6FCC-FFE6-4485-89CB-135B48683AC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DF23C-2E5C-4934-8349-FC90EDF405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07742-1EB4-40A1-959E-6B140D5FB3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B5582E-FF30-4AB4-B0BB-D545027FEF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31" name="Picture 8" descr="NB"/>
          <p:cNvPicPr>
            <a:picLocks noChangeAspect="1" noChangeArrowheads="1"/>
          </p:cNvPicPr>
          <p:nvPr userDrawn="1"/>
        </p:nvPicPr>
        <p:blipFill>
          <a:blip r:embed="rId13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9"/>
          <p:cNvSpPr>
            <a:spLocks noChangeShapeType="1"/>
          </p:cNvSpPr>
          <p:nvPr userDrawn="1"/>
        </p:nvSpPr>
        <p:spPr bwMode="auto">
          <a:xfrm>
            <a:off x="0" y="711200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3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2" name="Text Box 43"/>
          <p:cNvSpPr txBox="1">
            <a:spLocks noChangeArrowheads="1"/>
          </p:cNvSpPr>
          <p:nvPr/>
        </p:nvSpPr>
        <p:spPr bwMode="auto">
          <a:xfrm>
            <a:off x="-11112" y="3186113"/>
            <a:ext cx="91440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3200" b="1" dirty="0">
                <a:latin typeface="Arial" charset="0"/>
                <a:cs typeface="Times New Roman" pitchFamily="18" charset="0"/>
              </a:rPr>
              <a:t>Etude de lectorat du magazine</a:t>
            </a:r>
          </a:p>
          <a:p>
            <a:pPr algn="ctr"/>
            <a:r>
              <a:rPr lang="fr-FR" altLang="fr-FR" sz="3200" b="1" dirty="0">
                <a:latin typeface="Arial" charset="0"/>
                <a:cs typeface="Times New Roman" pitchFamily="18" charset="0"/>
              </a:rPr>
              <a:t>« </a:t>
            </a:r>
            <a:r>
              <a:rPr lang="fr-FR" altLang="fr-FR" sz="3200" b="1" dirty="0" err="1">
                <a:latin typeface="Arial" charset="0"/>
                <a:cs typeface="Times New Roman" pitchFamily="18" charset="0"/>
              </a:rPr>
              <a:t>MaloMag</a:t>
            </a:r>
            <a:r>
              <a:rPr lang="fr-FR" altLang="fr-FR" sz="3200" b="1" dirty="0">
                <a:latin typeface="Arial" charset="0"/>
                <a:cs typeface="Times New Roman" pitchFamily="18" charset="0"/>
              </a:rPr>
              <a:t> »</a:t>
            </a:r>
          </a:p>
          <a:p>
            <a:pPr algn="ctr"/>
            <a:endParaRPr lang="fr-FR" altLang="fr-FR" sz="1400" b="1" dirty="0">
              <a:latin typeface="Arial" charset="0"/>
              <a:cs typeface="Times New Roman" pitchFamily="18" charset="0"/>
            </a:endParaRPr>
          </a:p>
          <a:p>
            <a:pPr algn="ctr"/>
            <a:r>
              <a:rPr lang="fr-FR" altLang="fr-FR" b="1" dirty="0">
                <a:latin typeface="Arial" charset="0"/>
                <a:cs typeface="Times New Roman" pitchFamily="18" charset="0"/>
              </a:rPr>
              <a:t>Synthèse</a:t>
            </a:r>
          </a:p>
          <a:p>
            <a:pPr algn="ctr"/>
            <a:endParaRPr lang="fr-FR" altLang="fr-FR" sz="2000" b="1" dirty="0">
              <a:latin typeface="Arial" charset="0"/>
              <a:cs typeface="Times New Roman" pitchFamily="18" charset="0"/>
            </a:endParaRPr>
          </a:p>
          <a:p>
            <a:pPr algn="ctr"/>
            <a:endParaRPr lang="fr-FR" altLang="fr-FR" sz="2000" dirty="0">
              <a:latin typeface="Arial" charset="0"/>
              <a:cs typeface="Times New Roman" pitchFamily="18" charset="0"/>
            </a:endParaRPr>
          </a:p>
          <a:p>
            <a:pPr algn="ctr"/>
            <a:endParaRPr lang="fr-FR" altLang="fr-FR" sz="2000" dirty="0">
              <a:latin typeface="Arial" charset="0"/>
              <a:cs typeface="Times New Roman" pitchFamily="18" charset="0"/>
            </a:endParaRPr>
          </a:p>
          <a:p>
            <a:pPr algn="ctr"/>
            <a:endParaRPr lang="fr-FR" altLang="fr-FR" sz="4000" dirty="0">
              <a:latin typeface="Arial" charset="0"/>
              <a:cs typeface="Times New Roman" pitchFamily="18" charset="0"/>
            </a:endParaRPr>
          </a:p>
          <a:p>
            <a:pPr algn="ctr"/>
            <a:endParaRPr lang="fr-FR" altLang="fr-FR" sz="1000" dirty="0">
              <a:latin typeface="Arial" charset="0"/>
              <a:cs typeface="Times New Roman" pitchFamily="18" charset="0"/>
            </a:endParaRPr>
          </a:p>
          <a:p>
            <a:pPr algn="ctr"/>
            <a:r>
              <a:rPr lang="fr-FR" altLang="fr-FR" sz="1600" dirty="0">
                <a:latin typeface="Arial" charset="0"/>
                <a:cs typeface="Times New Roman" pitchFamily="18" charset="0"/>
              </a:rPr>
              <a:t>22 juillet 2025</a:t>
            </a:r>
            <a:endParaRPr lang="fr-FR" altLang="fr-FR" sz="1200" dirty="0">
              <a:latin typeface="Times New Roman" pitchFamily="18" charset="0"/>
            </a:endParaRPr>
          </a:p>
        </p:txBody>
      </p:sp>
      <p:pic>
        <p:nvPicPr>
          <p:cNvPr id="6903" name="Picture 3"/>
          <p:cNvPicPr>
            <a:picLocks noChangeAspect="1" noChangeArrowheads="1"/>
          </p:cNvPicPr>
          <p:nvPr/>
        </p:nvPicPr>
        <p:blipFill>
          <a:blip r:embed="rId2">
            <a:lum bright="30000"/>
            <a:grayscl/>
          </a:blip>
          <a:srcRect/>
          <a:stretch>
            <a:fillRect/>
          </a:stretch>
        </p:blipFill>
        <p:spPr bwMode="auto">
          <a:xfrm>
            <a:off x="6350" y="1392238"/>
            <a:ext cx="914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04" name="Rectangle 4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Arial" charset="0"/>
            </a:endParaRPr>
          </a:p>
        </p:txBody>
      </p:sp>
      <p:sp>
        <p:nvSpPr>
          <p:cNvPr id="6905" name="Line 5"/>
          <p:cNvSpPr>
            <a:spLocks noChangeShapeType="1"/>
          </p:cNvSpPr>
          <p:nvPr/>
        </p:nvSpPr>
        <p:spPr bwMode="auto">
          <a:xfrm>
            <a:off x="0" y="1285875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6906" name="Line 6"/>
          <p:cNvSpPr>
            <a:spLocks noChangeShapeType="1"/>
          </p:cNvSpPr>
          <p:nvPr/>
        </p:nvSpPr>
        <p:spPr bwMode="auto">
          <a:xfrm>
            <a:off x="0" y="2997200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aphicFrame>
        <p:nvGraphicFramePr>
          <p:cNvPr id="6901" name="Object 757"/>
          <p:cNvGraphicFramePr>
            <a:graphicFrameLocks noChangeAspect="1"/>
          </p:cNvGraphicFramePr>
          <p:nvPr/>
        </p:nvGraphicFramePr>
        <p:xfrm>
          <a:off x="2700338" y="115888"/>
          <a:ext cx="35814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3" imgW="8802329" imgH="1552792" progId="MSPhotoEd.3">
                  <p:embed/>
                </p:oleObj>
              </mc:Choice>
              <mc:Fallback>
                <p:oleObj name="Photo Editor Photo" r:id="rId3" imgW="8802329" imgH="1552792" progId="MSPhotoEd.3">
                  <p:embed/>
                  <p:pic>
                    <p:nvPicPr>
                      <p:cNvPr id="6901" name="Object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FFFFF"/>
                          </a:clrFrom>
                          <a:clrTo>
                            <a:srgbClr val="FFFF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15888"/>
                        <a:ext cx="358140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07" name="Rectangle 10"/>
          <p:cNvSpPr>
            <a:spLocks noChangeArrowheads="1"/>
          </p:cNvSpPr>
          <p:nvPr/>
        </p:nvSpPr>
        <p:spPr bwMode="auto">
          <a:xfrm>
            <a:off x="8675688" y="6597650"/>
            <a:ext cx="217487" cy="260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Arial" charset="0"/>
            </a:endParaRPr>
          </a:p>
        </p:txBody>
      </p:sp>
      <p:sp>
        <p:nvSpPr>
          <p:cNvPr id="6908" name="Line 11"/>
          <p:cNvSpPr>
            <a:spLocks noChangeShapeType="1"/>
          </p:cNvSpPr>
          <p:nvPr/>
        </p:nvSpPr>
        <p:spPr bwMode="auto">
          <a:xfrm>
            <a:off x="25400" y="1474788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9EAA4E-23AB-39FA-6B15-17461EC58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65"/>
          <a:stretch>
            <a:fillRect/>
          </a:stretch>
        </p:blipFill>
        <p:spPr bwMode="auto">
          <a:xfrm>
            <a:off x="3071812" y="4846637"/>
            <a:ext cx="305117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E8304-9E9B-891B-97D2-190D0AC5E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43E6BB0-C9FD-153B-E020-79FCDCEF2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244" y="2297499"/>
            <a:ext cx="4895512" cy="3249450"/>
          </a:xfrm>
          <a:prstGeom prst="rect">
            <a:avLst/>
          </a:prstGeom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9D09B8F5-9D4A-73F8-253B-42460160A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95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Bilan de la connaissance du magazine</a:t>
            </a:r>
          </a:p>
        </p:txBody>
      </p:sp>
      <p:sp>
        <p:nvSpPr>
          <p:cNvPr id="2" name="Rectangle 17">
            <a:extLst>
              <a:ext uri="{FF2B5EF4-FFF2-40B4-BE49-F238E27FC236}">
                <a16:creationId xmlns:a16="http://schemas.microsoft.com/office/drawing/2014/main" id="{43E7C9DA-B541-D45C-53C1-37C792777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0229"/>
            <a:ext cx="91440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Les chiffres présentés ci-dessous sont recalculés à partir des réponses à plusieurs questions.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600" dirty="0">
                <a:latin typeface="Arial" charset="0"/>
                <a:cs typeface="Arial" charset="0"/>
              </a:rPr>
              <a:t> Ils permettent de dresser un bilan de la notoriété du magazine municipal.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l'ensemble des répondants, soit 302 personnes)</a:t>
            </a:r>
            <a:endParaRPr lang="fr-FR" sz="1200" i="1" dirty="0">
              <a:latin typeface="Arial" charset="0"/>
              <a:cs typeface="Arial" charset="0"/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181AFA90-3434-E1A7-1815-4719692B7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1903" y="4886178"/>
            <a:ext cx="14463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connaissance spontanée</a:t>
            </a:r>
            <a:endParaRPr lang="fr-FR" sz="1400" i="1" dirty="0">
              <a:latin typeface="Arial" charset="0"/>
              <a:cs typeface="Arial" charset="0"/>
            </a:endParaRPr>
          </a:p>
        </p:txBody>
      </p:sp>
      <p:sp>
        <p:nvSpPr>
          <p:cNvPr id="14" name="Rectangle 22">
            <a:extLst>
              <a:ext uri="{FF2B5EF4-FFF2-40B4-BE49-F238E27FC236}">
                <a16:creationId xmlns:a16="http://schemas.microsoft.com/office/drawing/2014/main" id="{3E360DC6-6E50-073C-586F-CD7F46D43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535" y="2823960"/>
            <a:ext cx="1357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connaissance assistée</a:t>
            </a:r>
          </a:p>
        </p:txBody>
      </p:sp>
      <p:sp>
        <p:nvSpPr>
          <p:cNvPr id="15" name="Rectangle 22">
            <a:extLst>
              <a:ext uri="{FF2B5EF4-FFF2-40B4-BE49-F238E27FC236}">
                <a16:creationId xmlns:a16="http://schemas.microsoft.com/office/drawing/2014/main" id="{8E104148-0B6E-75BF-7F8E-A23CBA0C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410" y="2102542"/>
            <a:ext cx="13570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non connaissance</a:t>
            </a:r>
          </a:p>
        </p:txBody>
      </p:sp>
    </p:spTree>
    <p:extLst>
      <p:ext uri="{BB962C8B-B14F-4D97-AF65-F5344CB8AC3E}">
        <p14:creationId xmlns:p14="http://schemas.microsoft.com/office/powerpoint/2010/main" val="2794958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74009-D710-1984-2249-27116EB56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6E86627D-3848-9F6A-486F-B657068ED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0A614F5C-C682-AAA0-8204-7EA2C39B3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2462213"/>
            <a:ext cx="7323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4.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Pratiques de lecture</a:t>
            </a:r>
          </a:p>
        </p:txBody>
      </p:sp>
    </p:spTree>
    <p:extLst>
      <p:ext uri="{BB962C8B-B14F-4D97-AF65-F5344CB8AC3E}">
        <p14:creationId xmlns:p14="http://schemas.microsoft.com/office/powerpoint/2010/main" val="165037280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6ED8F9E9-CAD9-C0CC-E30E-7C7E75F7E7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8163"/>
          <a:stretch>
            <a:fillRect/>
          </a:stretch>
        </p:blipFill>
        <p:spPr>
          <a:xfrm>
            <a:off x="2649064" y="1775021"/>
            <a:ext cx="3828620" cy="647001"/>
          </a:xfrm>
          <a:prstGeom prst="rect">
            <a:avLst/>
          </a:prstGeom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10795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Fréquence et intensité de lecture</a:t>
            </a:r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751302F1-AE2B-4008-95D8-5502926D5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7590"/>
            <a:ext cx="9143999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Quand vous recevez </a:t>
            </a:r>
            <a:r>
              <a:rPr lang="fr-FR" sz="1600" i="1" dirty="0" err="1">
                <a:latin typeface="Arial" charset="0"/>
                <a:cs typeface="Arial" charset="0"/>
              </a:rPr>
              <a:t>MaloMag</a:t>
            </a:r>
            <a:r>
              <a:rPr lang="fr-FR" sz="1600" dirty="0">
                <a:latin typeface="Arial" charset="0"/>
                <a:cs typeface="Arial" charset="0"/>
              </a:rPr>
              <a:t>, est-ce que vous le lisez ou parcourez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les répondants qui connaissent le magazine, soit 265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10" name="Organigramme : Connecteur 9">
            <a:extLst>
              <a:ext uri="{FF2B5EF4-FFF2-40B4-BE49-F238E27FC236}">
                <a16:creationId xmlns:a16="http://schemas.microsoft.com/office/drawing/2014/main" id="{1BDA3D19-91F3-5D20-B93E-40AAB2482E3A}"/>
              </a:ext>
            </a:extLst>
          </p:cNvPr>
          <p:cNvSpPr/>
          <p:nvPr/>
        </p:nvSpPr>
        <p:spPr>
          <a:xfrm>
            <a:off x="2619600" y="2727114"/>
            <a:ext cx="195263" cy="187325"/>
          </a:xfrm>
          <a:prstGeom prst="flowChartConnector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rganigramme : Connecteur 10">
            <a:extLst>
              <a:ext uri="{FF2B5EF4-FFF2-40B4-BE49-F238E27FC236}">
                <a16:creationId xmlns:a16="http://schemas.microsoft.com/office/drawing/2014/main" id="{2CB21953-C08C-1D85-DE5D-6786F0475D20}"/>
              </a:ext>
            </a:extLst>
          </p:cNvPr>
          <p:cNvSpPr/>
          <p:nvPr/>
        </p:nvSpPr>
        <p:spPr>
          <a:xfrm>
            <a:off x="5493975" y="2746228"/>
            <a:ext cx="195262" cy="185737"/>
          </a:xfrm>
          <a:prstGeom prst="flowChartConnector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rganigramme : Connecteur 11">
            <a:extLst>
              <a:ext uri="{FF2B5EF4-FFF2-40B4-BE49-F238E27FC236}">
                <a16:creationId xmlns:a16="http://schemas.microsoft.com/office/drawing/2014/main" id="{0BB98441-8CD8-FE6D-97E2-2A717F0CF278}"/>
              </a:ext>
            </a:extLst>
          </p:cNvPr>
          <p:cNvSpPr/>
          <p:nvPr/>
        </p:nvSpPr>
        <p:spPr>
          <a:xfrm>
            <a:off x="4110313" y="2747752"/>
            <a:ext cx="195262" cy="185737"/>
          </a:xfrm>
          <a:prstGeom prst="flowChartConnector">
            <a:avLst/>
          </a:prstGeom>
          <a:solidFill>
            <a:srgbClr val="A6C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7CA1A662-CCA1-C20C-77AF-6E1FF8726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7402" y="2586660"/>
            <a:ext cx="12361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à chaque fois</a:t>
            </a:r>
            <a:br>
              <a:rPr lang="fr-FR" sz="1200" dirty="0">
                <a:latin typeface="Arial" charset="0"/>
                <a:cs typeface="Arial" charset="0"/>
              </a:rPr>
            </a:br>
            <a:r>
              <a:rPr lang="fr-FR" sz="1200" dirty="0">
                <a:latin typeface="Arial" charset="0"/>
                <a:cs typeface="Arial" charset="0"/>
              </a:rPr>
              <a:t>ou presque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E719AFEF-956C-55DF-8230-F8D71DFD8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5983" y="2708075"/>
            <a:ext cx="961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jamais</a:t>
            </a:r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83C3239B-CE1C-67D2-3235-0C3C741B6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6086" y="2607116"/>
            <a:ext cx="15848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de temps</a:t>
            </a:r>
            <a:br>
              <a:rPr lang="fr-FR" sz="1200" dirty="0">
                <a:latin typeface="Arial" charset="0"/>
                <a:cs typeface="Arial" charset="0"/>
              </a:rPr>
            </a:br>
            <a:r>
              <a:rPr lang="fr-FR" sz="1200" dirty="0">
                <a:latin typeface="Arial" charset="0"/>
                <a:cs typeface="Arial" charset="0"/>
              </a:rPr>
              <a:t>en temps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50A7397-373D-D6D6-44C8-FF9F6EFC3DDD}"/>
              </a:ext>
            </a:extLst>
          </p:cNvPr>
          <p:cNvGrpSpPr/>
          <p:nvPr/>
        </p:nvGrpSpPr>
        <p:grpSpPr>
          <a:xfrm>
            <a:off x="1" y="2513712"/>
            <a:ext cx="9143999" cy="3466410"/>
            <a:chOff x="1" y="2513712"/>
            <a:chExt cx="9143999" cy="3466410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8E9E66A8-9FF4-6CB4-8154-039F22B941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50319"/>
            <a:stretch>
              <a:fillRect/>
            </a:stretch>
          </p:blipFill>
          <p:spPr>
            <a:xfrm>
              <a:off x="2657690" y="4508134"/>
              <a:ext cx="3828620" cy="1471988"/>
            </a:xfrm>
            <a:prstGeom prst="rect">
              <a:avLst/>
            </a:prstGeom>
          </p:spPr>
        </p:pic>
        <p:sp>
          <p:nvSpPr>
            <p:cNvPr id="30" name="Organigramme : Connecteur 29">
              <a:extLst>
                <a:ext uri="{FF2B5EF4-FFF2-40B4-BE49-F238E27FC236}">
                  <a16:creationId xmlns:a16="http://schemas.microsoft.com/office/drawing/2014/main" id="{4D91A7C2-A614-4C67-A930-926FE52B1695}"/>
                </a:ext>
              </a:extLst>
            </p:cNvPr>
            <p:cNvSpPr/>
            <p:nvPr/>
          </p:nvSpPr>
          <p:spPr>
            <a:xfrm>
              <a:off x="1978077" y="5593462"/>
              <a:ext cx="195263" cy="187325"/>
            </a:xfrm>
            <a:prstGeom prst="flowChartConnector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200">
                <a:solidFill>
                  <a:srgbClr val="4E4EB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rganigramme : Connecteur 30">
              <a:extLst>
                <a:ext uri="{FF2B5EF4-FFF2-40B4-BE49-F238E27FC236}">
                  <a16:creationId xmlns:a16="http://schemas.microsoft.com/office/drawing/2014/main" id="{47671A7B-D4AB-40CC-A2B2-D9A0972F149B}"/>
                </a:ext>
              </a:extLst>
            </p:cNvPr>
            <p:cNvSpPr/>
            <p:nvPr/>
          </p:nvSpPr>
          <p:spPr>
            <a:xfrm>
              <a:off x="5508055" y="5612576"/>
              <a:ext cx="195262" cy="185737"/>
            </a:xfrm>
            <a:prstGeom prst="flowChartConnector">
              <a:avLst/>
            </a:prstGeom>
            <a:solidFill>
              <a:srgbClr val="E2F0D9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200">
                <a:solidFill>
                  <a:srgbClr val="4E4EB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rganigramme : Connecteur 31">
              <a:extLst>
                <a:ext uri="{FF2B5EF4-FFF2-40B4-BE49-F238E27FC236}">
                  <a16:creationId xmlns:a16="http://schemas.microsoft.com/office/drawing/2014/main" id="{A884E3C5-37C7-4BA0-89FA-D6D4D032A023}"/>
                </a:ext>
              </a:extLst>
            </p:cNvPr>
            <p:cNvSpPr/>
            <p:nvPr/>
          </p:nvSpPr>
          <p:spPr>
            <a:xfrm>
              <a:off x="3848351" y="5614100"/>
              <a:ext cx="195262" cy="185737"/>
            </a:xfrm>
            <a:prstGeom prst="flowChartConnector">
              <a:avLst/>
            </a:prstGeom>
            <a:solidFill>
              <a:srgbClr val="C5E0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sz="1200">
                <a:solidFill>
                  <a:srgbClr val="4E4EB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22">
              <a:extLst>
                <a:ext uri="{FF2B5EF4-FFF2-40B4-BE49-F238E27FC236}">
                  <a16:creationId xmlns:a16="http://schemas.microsoft.com/office/drawing/2014/main" id="{8E2F2000-3B49-478B-AB81-C479FA4A0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5879" y="5453008"/>
              <a:ext cx="149868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fr-FR" sz="1200" dirty="0">
                  <a:latin typeface="Arial" charset="0"/>
                  <a:cs typeface="Arial" charset="0"/>
                </a:rPr>
                <a:t>vous lisez tous les articles ou presque</a:t>
              </a:r>
            </a:p>
          </p:txBody>
        </p:sp>
        <p:sp>
          <p:nvSpPr>
            <p:cNvPr id="46" name="Rectangle 23">
              <a:extLst>
                <a:ext uri="{FF2B5EF4-FFF2-40B4-BE49-F238E27FC236}">
                  <a16:creationId xmlns:a16="http://schemas.microsoft.com/office/drawing/2014/main" id="{66E5C26B-FCEF-4BD7-A88B-93A4BDBEED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0062" y="5482090"/>
              <a:ext cx="176586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fr-FR" sz="1200" dirty="0">
                  <a:latin typeface="Arial" charset="0"/>
                  <a:cs typeface="Arial" charset="0"/>
                </a:rPr>
                <a:t>vous feuilletez seulement le magazine</a:t>
              </a:r>
            </a:p>
          </p:txBody>
        </p:sp>
        <p:sp>
          <p:nvSpPr>
            <p:cNvPr id="47" name="Rectangle 24">
              <a:extLst>
                <a:ext uri="{FF2B5EF4-FFF2-40B4-BE49-F238E27FC236}">
                  <a16:creationId xmlns:a16="http://schemas.microsoft.com/office/drawing/2014/main" id="{9083AC5E-964F-41C9-B082-273150C34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4124" y="5473464"/>
              <a:ext cx="14985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fr-FR" sz="1200" dirty="0">
                  <a:latin typeface="Arial" charset="0"/>
                  <a:cs typeface="Arial" charset="0"/>
                </a:rPr>
                <a:t>vous lisez quelques articles</a:t>
              </a:r>
            </a:p>
          </p:txBody>
        </p:sp>
        <p:sp>
          <p:nvSpPr>
            <p:cNvPr id="16" name="Rectangle 17">
              <a:extLst>
                <a:ext uri="{FF2B5EF4-FFF2-40B4-BE49-F238E27FC236}">
                  <a16:creationId xmlns:a16="http://schemas.microsoft.com/office/drawing/2014/main" id="{25F19BDC-3E29-1F4C-FBE8-FC6E83A6A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3924766"/>
              <a:ext cx="9143999" cy="500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latin typeface="Arial" charset="0"/>
                  <a:cs typeface="Arial" charset="0"/>
                </a:rPr>
                <a:t>« Habituellement : »</a:t>
              </a:r>
              <a:br>
                <a:rPr lang="fr-FR" sz="1600" dirty="0">
                  <a:latin typeface="Arial" charset="0"/>
                  <a:cs typeface="Arial" charset="0"/>
                </a:rPr>
              </a:br>
              <a:r>
                <a:rPr lang="fr-FR" sz="1050" i="1" dirty="0">
                  <a:latin typeface="Arial" charset="0"/>
                  <a:cs typeface="Arial" charset="0"/>
                </a:rPr>
                <a:t>(base : les répondants qui lisent ou parcourent le magazine, soit 246 personnes)</a:t>
              </a:r>
              <a:endParaRPr lang="fr-FR" sz="1200" dirty="0">
                <a:latin typeface="Arial" charset="0"/>
                <a:cs typeface="Arial" charset="0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A467C42-FB2A-407F-6CF6-B2725231557E}"/>
                </a:ext>
              </a:extLst>
            </p:cNvPr>
            <p:cNvSpPr/>
            <p:nvPr/>
          </p:nvSpPr>
          <p:spPr>
            <a:xfrm>
              <a:off x="2441275" y="2513712"/>
              <a:ext cx="2847262" cy="626303"/>
            </a:xfrm>
            <a:prstGeom prst="rect">
              <a:avLst/>
            </a:prstGeom>
            <a:noFill/>
            <a:ln w="31750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" name="Connecteur droit avec flèche 3">
              <a:extLst>
                <a:ext uri="{FF2B5EF4-FFF2-40B4-BE49-F238E27FC236}">
                  <a16:creationId xmlns:a16="http://schemas.microsoft.com/office/drawing/2014/main" id="{BD4F28A6-9DA3-381B-3002-08B0FBE14187}"/>
                </a:ext>
              </a:extLst>
            </p:cNvPr>
            <p:cNvCxnSpPr>
              <a:cxnSpLocks/>
              <a:stCxn id="2" idx="2"/>
            </p:cNvCxnSpPr>
            <p:nvPr/>
          </p:nvCxnSpPr>
          <p:spPr>
            <a:xfrm>
              <a:off x="3864906" y="3140015"/>
              <a:ext cx="0" cy="669661"/>
            </a:xfrm>
            <a:prstGeom prst="straightConnector1">
              <a:avLst/>
            </a:prstGeom>
            <a:ln w="31750">
              <a:solidFill>
                <a:srgbClr val="4472C4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063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6CC8C80-A121-8978-5A35-5CC44C811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9652" y="2105308"/>
            <a:ext cx="3828620" cy="3889585"/>
          </a:xfrm>
          <a:prstGeom prst="rect">
            <a:avLst/>
          </a:prstGeom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Motifs de non-lecture</a:t>
            </a: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D4F14B4D-04F8-478C-B759-650B746DC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16144"/>
            <a:ext cx="9144000" cy="66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Pour quelle(s) raison(s) ne le lisez-vous pas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(réponses spontanées - plusieurs réponses possibles)</a:t>
            </a:r>
          </a:p>
          <a:p>
            <a:pPr algn="ctr"/>
            <a:r>
              <a:rPr lang="fr-FR" sz="1050" i="1" dirty="0">
                <a:latin typeface="Arial" charset="0"/>
                <a:cs typeface="Arial" charset="0"/>
              </a:rPr>
              <a:t>(base : les répondants qui connaissent le magazine mais ne le lisent pas, soit 19 personnes)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11A60F5-3DFC-43FE-B95E-DD7B55137A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25449"/>
              </p:ext>
            </p:extLst>
          </p:nvPr>
        </p:nvGraphicFramePr>
        <p:xfrm>
          <a:off x="327801" y="2105308"/>
          <a:ext cx="4201067" cy="3889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1067">
                  <a:extLst>
                    <a:ext uri="{9D8B030D-6E8A-4147-A177-3AD203B41FA5}">
                      <a16:colId xmlns:a16="http://schemas.microsoft.com/office/drawing/2014/main" val="996707215"/>
                    </a:ext>
                  </a:extLst>
                </a:gridCol>
              </a:tblGrid>
              <a:tr h="648265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4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vous n’avez pas le temps</a:t>
                      </a:r>
                    </a:p>
                  </a:txBody>
                  <a:tcPr marL="12065" marR="12065" marT="1206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919956"/>
                  </a:ext>
                </a:extLst>
              </a:tr>
              <a:tr h="648265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4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raison de problèmes de vue</a:t>
                      </a:r>
                    </a:p>
                  </a:txBody>
                  <a:tcPr marL="12065" marR="12065" marT="1206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4862649"/>
                  </a:ext>
                </a:extLst>
              </a:tr>
              <a:tr h="648265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4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vous ne le trouvez pas intéressant</a:t>
                      </a:r>
                    </a:p>
                  </a:txBody>
                  <a:tcPr marL="12065" marR="12065" marT="1206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0612504"/>
                  </a:ext>
                </a:extLst>
              </a:tr>
              <a:tr h="648265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4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 raison de problèmes de réception / distribution</a:t>
                      </a:r>
                    </a:p>
                  </a:txBody>
                  <a:tcPr marL="12065" marR="12065" marT="1206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68855"/>
                  </a:ext>
                </a:extLst>
              </a:tr>
              <a:tr h="648265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4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vous n’êtes pas à Saint-Malo à temps complet</a:t>
                      </a:r>
                    </a:p>
                  </a:txBody>
                  <a:tcPr marL="12065" marR="12065" marT="1206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177149"/>
                  </a:ext>
                </a:extLst>
              </a:tr>
              <a:tr h="648265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4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 sait pas</a:t>
                      </a:r>
                    </a:p>
                  </a:txBody>
                  <a:tcPr marL="12065" marR="12065" marT="1206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277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092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10795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Taux de lecture du magazine</a:t>
            </a:r>
          </a:p>
        </p:txBody>
      </p:sp>
      <p:sp>
        <p:nvSpPr>
          <p:cNvPr id="22" name="Rectangle 31">
            <a:extLst>
              <a:ext uri="{FF2B5EF4-FFF2-40B4-BE49-F238E27FC236}">
                <a16:creationId xmlns:a16="http://schemas.microsoft.com/office/drawing/2014/main" id="{7CE29E3F-3044-416C-9774-984ECB477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8" y="1112053"/>
            <a:ext cx="8539162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Les chiffres présentés ci-dessous sont recalculés à partir des réponses à plusieurs questions </a:t>
            </a:r>
            <a:r>
              <a:rPr lang="fr-FR" sz="1050" i="1" dirty="0">
                <a:latin typeface="Arial" charset="0"/>
                <a:cs typeface="Arial" charset="0"/>
              </a:rPr>
              <a:t>(base : l'ensemble des répondants, soit 302 personnes)</a:t>
            </a:r>
            <a:endParaRPr lang="fr-FR" sz="1200" i="1" dirty="0">
              <a:latin typeface="Arial" charset="0"/>
              <a:cs typeface="Arial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12C1B36E-E3A3-4EC4-A747-26BA92FBBEB9}"/>
              </a:ext>
            </a:extLst>
          </p:cNvPr>
          <p:cNvGrpSpPr/>
          <p:nvPr/>
        </p:nvGrpSpPr>
        <p:grpSpPr>
          <a:xfrm>
            <a:off x="1386430" y="2391840"/>
            <a:ext cx="1343229" cy="2620231"/>
            <a:chOff x="6831273" y="2432246"/>
            <a:chExt cx="1343229" cy="2620231"/>
          </a:xfrm>
        </p:grpSpPr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52E5C9F0-D8FC-4417-8AF3-8786999145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78067" y="2432246"/>
              <a:ext cx="1249639" cy="1234399"/>
            </a:xfrm>
            <a:prstGeom prst="rect">
              <a:avLst/>
            </a:prstGeom>
          </p:spPr>
        </p:pic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515297D4-9808-490D-8B62-B1984C8C5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1273" y="3729038"/>
              <a:ext cx="1343229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latin typeface="Arial" charset="0"/>
                  <a:cs typeface="Arial" charset="0"/>
                </a:rPr>
                <a:t>82% des répondants lisent ou survolent </a:t>
              </a:r>
              <a:r>
                <a:rPr lang="fr-FR" sz="1600" dirty="0" err="1">
                  <a:latin typeface="Arial" charset="0"/>
                  <a:cs typeface="Arial" charset="0"/>
                </a:rPr>
                <a:t>MaloMag</a:t>
              </a:r>
              <a:endParaRPr lang="fr-FR" sz="1600" dirty="0">
                <a:latin typeface="Arial" charset="0"/>
                <a:cs typeface="Arial" charset="0"/>
              </a:endParaRPr>
            </a:p>
          </p:txBody>
        </p:sp>
      </p:grp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765E343-197A-4827-BE5B-E1E701AB9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658397"/>
              </p:ext>
            </p:extLst>
          </p:nvPr>
        </p:nvGraphicFramePr>
        <p:xfrm>
          <a:off x="4900408" y="1891676"/>
          <a:ext cx="3027870" cy="40686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4317">
                  <a:extLst>
                    <a:ext uri="{9D8B030D-6E8A-4147-A177-3AD203B41FA5}">
                      <a16:colId xmlns:a16="http://schemas.microsoft.com/office/drawing/2014/main" val="2099466157"/>
                    </a:ext>
                  </a:extLst>
                </a:gridCol>
                <a:gridCol w="703553">
                  <a:extLst>
                    <a:ext uri="{9D8B030D-6E8A-4147-A177-3AD203B41FA5}">
                      <a16:colId xmlns:a16="http://schemas.microsoft.com/office/drawing/2014/main" val="3014127290"/>
                    </a:ext>
                  </a:extLst>
                </a:gridCol>
              </a:tblGrid>
              <a:tr h="563066">
                <a:tc>
                  <a:txBody>
                    <a:bodyPr/>
                    <a:lstStyle/>
                    <a:p>
                      <a:pPr algn="r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taux de lecture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513509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homme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132311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femme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27009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082693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à 39 ans </a:t>
                      </a:r>
                    </a:p>
                  </a:txBody>
                  <a:tcPr marL="9525" marR="36000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972208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à 64 ans  </a:t>
                      </a:r>
                    </a:p>
                  </a:txBody>
                  <a:tcPr marL="9525" marR="36000" marT="9525" marB="0" anchor="ctr">
                    <a:solidFill>
                      <a:srgbClr val="D9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77180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ans et +</a:t>
                      </a: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440723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8173017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PCS+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880547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employé-ouvrier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490864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retraité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8801675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i="1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sans activité pro</a:t>
                      </a:r>
                      <a:endParaRPr lang="fr-FR" sz="1400" b="0" i="1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36000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400" b="0" i="1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460355"/>
                  </a:ext>
                </a:extLst>
              </a:tr>
            </a:tbl>
          </a:graphicData>
        </a:graphic>
      </p:graphicFrame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8A2D66E7-CCA7-690F-9734-CB31A060B45C}"/>
              </a:ext>
            </a:extLst>
          </p:cNvPr>
          <p:cNvCxnSpPr>
            <a:cxnSpLocks/>
          </p:cNvCxnSpPr>
          <p:nvPr/>
        </p:nvCxnSpPr>
        <p:spPr>
          <a:xfrm>
            <a:off x="3144970" y="3688632"/>
            <a:ext cx="1211370" cy="0"/>
          </a:xfrm>
          <a:prstGeom prst="straightConnector1">
            <a:avLst/>
          </a:prstGeom>
          <a:ln w="1111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94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189E7D3-36FE-C7F4-1E79-E573B301E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559" y="1628365"/>
            <a:ext cx="3828620" cy="4273666"/>
          </a:xfrm>
          <a:prstGeom prst="rect">
            <a:avLst/>
          </a:prstGeom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Fréquence de lecture des rubriques</a:t>
            </a: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58302F0A-A64A-4028-99FD-1CAAA0459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54249"/>
            <a:ext cx="9144000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Dans </a:t>
            </a:r>
            <a:r>
              <a:rPr lang="fr-FR" sz="1600" i="1" dirty="0" err="1">
                <a:latin typeface="Arial" charset="0"/>
                <a:cs typeface="Arial" charset="0"/>
              </a:rPr>
              <a:t>MaloMag</a:t>
            </a:r>
            <a:r>
              <a:rPr lang="fr-FR" sz="1600" dirty="0">
                <a:latin typeface="Arial" charset="0"/>
                <a:cs typeface="Arial" charset="0"/>
              </a:rPr>
              <a:t>, à quelle fréquence lisez-vous les articles ou sujets suivants :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D7D18CD-5CA0-4967-8947-61B62886B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462598"/>
              </p:ext>
            </p:extLst>
          </p:nvPr>
        </p:nvGraphicFramePr>
        <p:xfrm>
          <a:off x="4993948" y="1628363"/>
          <a:ext cx="4150052" cy="42736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0052">
                  <a:extLst>
                    <a:ext uri="{9D8B030D-6E8A-4147-A177-3AD203B41FA5}">
                      <a16:colId xmlns:a16="http://schemas.microsoft.com/office/drawing/2014/main" val="656149009"/>
                    </a:ext>
                  </a:extLst>
                </a:gridCol>
              </a:tblGrid>
              <a:tr h="617915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actualités de la ville (Rubrique vie quotidienne)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649597"/>
                  </a:ext>
                </a:extLst>
              </a:tr>
              <a:tr h="6049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pages culturelles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0945810"/>
                  </a:ext>
                </a:extLst>
              </a:tr>
              <a:tr h="617915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 retour en images /</a:t>
                      </a:r>
                      <a:b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rétrospective du mois écoulé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751166"/>
                  </a:ext>
                </a:extLst>
              </a:tr>
              <a:tr h="6049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dossiers thématiques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289604"/>
                  </a:ext>
                </a:extLst>
              </a:tr>
              <a:tr h="6049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réponses du Maire aux questions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893745"/>
                  </a:ext>
                </a:extLst>
              </a:tr>
              <a:tr h="6049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portraits d’habitants (100% malouins)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89525"/>
                  </a:ext>
                </a:extLst>
              </a:tr>
              <a:tr h="617915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fr-FR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les tribunes libres d’expression des groupes politiques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651641"/>
                  </a:ext>
                </a:extLst>
              </a:tr>
            </a:tbl>
          </a:graphicData>
        </a:graphic>
      </p:graphicFrame>
      <p:sp>
        <p:nvSpPr>
          <p:cNvPr id="3" name="Organigramme : Connecteur 2">
            <a:extLst>
              <a:ext uri="{FF2B5EF4-FFF2-40B4-BE49-F238E27FC236}">
                <a16:creationId xmlns:a16="http://schemas.microsoft.com/office/drawing/2014/main" id="{65C22705-AAEC-E993-348C-ACE23F4E3007}"/>
              </a:ext>
            </a:extLst>
          </p:cNvPr>
          <p:cNvSpPr/>
          <p:nvPr/>
        </p:nvSpPr>
        <p:spPr>
          <a:xfrm>
            <a:off x="1128928" y="6282702"/>
            <a:ext cx="195263" cy="187325"/>
          </a:xfrm>
          <a:prstGeom prst="flowChartConnector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rganigramme : Connecteur 4">
            <a:extLst>
              <a:ext uri="{FF2B5EF4-FFF2-40B4-BE49-F238E27FC236}">
                <a16:creationId xmlns:a16="http://schemas.microsoft.com/office/drawing/2014/main" id="{D85F3539-08DC-60BB-2732-90A06F0EFA96}"/>
              </a:ext>
            </a:extLst>
          </p:cNvPr>
          <p:cNvSpPr/>
          <p:nvPr/>
        </p:nvSpPr>
        <p:spPr>
          <a:xfrm>
            <a:off x="2588378" y="6303340"/>
            <a:ext cx="195262" cy="185737"/>
          </a:xfrm>
          <a:prstGeom prst="flowChartConnector">
            <a:avLst/>
          </a:prstGeom>
          <a:solidFill>
            <a:srgbClr val="D1E4F5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75EFA18D-E9D7-A33F-FCEA-927AAD94E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692" y="6145532"/>
            <a:ext cx="1191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à chaque fois ou presque</a:t>
            </a: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0C7E2694-AF2C-A11B-037D-5C0BFD779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553" y="6145532"/>
            <a:ext cx="9338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de temps en temps</a:t>
            </a:r>
          </a:p>
        </p:txBody>
      </p:sp>
      <p:sp>
        <p:nvSpPr>
          <p:cNvPr id="21" name="Organigramme : Connecteur 20">
            <a:extLst>
              <a:ext uri="{FF2B5EF4-FFF2-40B4-BE49-F238E27FC236}">
                <a16:creationId xmlns:a16="http://schemas.microsoft.com/office/drawing/2014/main" id="{0729A154-47B8-2A89-1992-094A704B904E}"/>
              </a:ext>
            </a:extLst>
          </p:cNvPr>
          <p:cNvSpPr/>
          <p:nvPr/>
        </p:nvSpPr>
        <p:spPr>
          <a:xfrm>
            <a:off x="3846240" y="6282702"/>
            <a:ext cx="195263" cy="187325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rganigramme : Connecteur 21">
            <a:extLst>
              <a:ext uri="{FF2B5EF4-FFF2-40B4-BE49-F238E27FC236}">
                <a16:creationId xmlns:a16="http://schemas.microsoft.com/office/drawing/2014/main" id="{9F7CE435-C9F8-1DFA-9E33-0A5AE04861C5}"/>
              </a:ext>
            </a:extLst>
          </p:cNvPr>
          <p:cNvSpPr/>
          <p:nvPr/>
        </p:nvSpPr>
        <p:spPr>
          <a:xfrm>
            <a:off x="4900258" y="6303340"/>
            <a:ext cx="195262" cy="185737"/>
          </a:xfrm>
          <a:prstGeom prst="flowChartConnector">
            <a:avLst/>
          </a:prstGeom>
          <a:solidFill>
            <a:srgbClr val="AAAA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C44AA54-408B-3A73-AE27-DD844F4B9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5004" y="6237865"/>
            <a:ext cx="11910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jamais</a:t>
            </a: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DC895A60-6B52-CEDF-5682-CD1922DCC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433" y="6237865"/>
            <a:ext cx="9338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sans avis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41C72052-D9D1-420F-7F29-30A1BA04D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180208"/>
              </p:ext>
            </p:extLst>
          </p:nvPr>
        </p:nvGraphicFramePr>
        <p:xfrm>
          <a:off x="490621" y="1628363"/>
          <a:ext cx="438151" cy="4273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891536"/>
                  </a:ext>
                </a:extLst>
              </a:tr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1153364"/>
                  </a:ext>
                </a:extLst>
              </a:tr>
              <a:tr h="61052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219276"/>
                  </a:ext>
                </a:extLst>
              </a:tr>
            </a:tbl>
          </a:graphicData>
        </a:graphic>
      </p:graphicFrame>
      <p:sp>
        <p:nvSpPr>
          <p:cNvPr id="13" name="Rectangle 15">
            <a:extLst>
              <a:ext uri="{FF2B5EF4-FFF2-40B4-BE49-F238E27FC236}">
                <a16:creationId xmlns:a16="http://schemas.microsoft.com/office/drawing/2014/main" id="{843225A1-9006-BDDF-A263-94E347372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860" y="1297567"/>
            <a:ext cx="6868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100" dirty="0">
                <a:latin typeface="Arial" charset="0"/>
                <a:cs typeface="Arial" charset="0"/>
              </a:rPr>
              <a:t>taux de lecture</a:t>
            </a:r>
          </a:p>
        </p:txBody>
      </p:sp>
    </p:spTree>
    <p:extLst>
      <p:ext uri="{BB962C8B-B14F-4D97-AF65-F5344CB8AC3E}">
        <p14:creationId xmlns:p14="http://schemas.microsoft.com/office/powerpoint/2010/main" val="4273498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20D48-B352-854A-D23B-E24C54CA9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2D59F605-64FF-87A4-4C96-7E327C8F9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573" y="1976299"/>
            <a:ext cx="3834716" cy="4273666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A4D81471-AD32-1D93-A380-E47B6218F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Approfondissement des articles par Internet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21BFD04-8F20-8663-F129-49C7CEF8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038377"/>
            <a:ext cx="6817561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Arial" charset="0"/>
                <a:cs typeface="Arial" charset="0"/>
              </a:rPr>
              <a:t>« Vous arrive-t-il, quand vous lisez </a:t>
            </a:r>
            <a:r>
              <a:rPr lang="fr-FR" sz="1600" i="1" dirty="0" err="1">
                <a:latin typeface="Arial" charset="0"/>
                <a:cs typeface="Arial" charset="0"/>
              </a:rPr>
              <a:t>MaloMag</a:t>
            </a:r>
            <a:r>
              <a:rPr lang="fr-FR" sz="1600" dirty="0">
                <a:latin typeface="Arial" charset="0"/>
                <a:cs typeface="Arial" charset="0"/>
              </a:rPr>
              <a:t> : »</a:t>
            </a:r>
          </a:p>
          <a:p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050" dirty="0">
              <a:latin typeface="Arial" charset="0"/>
              <a:cs typeface="Arial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F2E1F429-4736-4FAD-AD27-813E4EE76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084639"/>
              </p:ext>
            </p:extLst>
          </p:nvPr>
        </p:nvGraphicFramePr>
        <p:xfrm>
          <a:off x="5476811" y="1976299"/>
          <a:ext cx="3503287" cy="2543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3287">
                  <a:extLst>
                    <a:ext uri="{9D8B030D-6E8A-4147-A177-3AD203B41FA5}">
                      <a16:colId xmlns:a16="http://schemas.microsoft.com/office/drawing/2014/main" val="1445059005"/>
                    </a:ext>
                  </a:extLst>
                </a:gridCol>
              </a:tblGrid>
              <a:tr h="8479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scanner un QR code pour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approfondir un sujet ou un article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729134"/>
                  </a:ext>
                </a:extLst>
              </a:tr>
              <a:tr h="8479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019880"/>
                  </a:ext>
                </a:extLst>
              </a:tr>
              <a:tr h="84798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d'approfondir un article en allant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 le site internet de la Ville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(sans passer par un QR code)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482892"/>
                  </a:ext>
                </a:extLst>
              </a:tr>
            </a:tbl>
          </a:graphicData>
        </a:graphic>
      </p:graphicFrame>
      <p:sp>
        <p:nvSpPr>
          <p:cNvPr id="9" name="Organigramme : Connecteur 8">
            <a:extLst>
              <a:ext uri="{FF2B5EF4-FFF2-40B4-BE49-F238E27FC236}">
                <a16:creationId xmlns:a16="http://schemas.microsoft.com/office/drawing/2014/main" id="{A61841D3-2A3C-05DB-FC5A-5D210766572A}"/>
              </a:ext>
            </a:extLst>
          </p:cNvPr>
          <p:cNvSpPr/>
          <p:nvPr/>
        </p:nvSpPr>
        <p:spPr>
          <a:xfrm>
            <a:off x="1439479" y="5307917"/>
            <a:ext cx="195263" cy="187325"/>
          </a:xfrm>
          <a:prstGeom prst="flowChartConnector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rganigramme : Connecteur 10">
            <a:extLst>
              <a:ext uri="{FF2B5EF4-FFF2-40B4-BE49-F238E27FC236}">
                <a16:creationId xmlns:a16="http://schemas.microsoft.com/office/drawing/2014/main" id="{3597C9D5-D75D-893A-CC54-89E98FD60654}"/>
              </a:ext>
            </a:extLst>
          </p:cNvPr>
          <p:cNvSpPr/>
          <p:nvPr/>
        </p:nvSpPr>
        <p:spPr>
          <a:xfrm>
            <a:off x="2898929" y="5328555"/>
            <a:ext cx="195262" cy="185737"/>
          </a:xfrm>
          <a:prstGeom prst="flowChartConnector">
            <a:avLst/>
          </a:prstGeom>
          <a:solidFill>
            <a:srgbClr val="D1E4F5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22">
            <a:extLst>
              <a:ext uri="{FF2B5EF4-FFF2-40B4-BE49-F238E27FC236}">
                <a16:creationId xmlns:a16="http://schemas.microsoft.com/office/drawing/2014/main" id="{1C65DACF-61DB-9BC5-69FF-6C8A7050C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243" y="5263080"/>
            <a:ext cx="11910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souvent</a:t>
            </a:r>
          </a:p>
        </p:txBody>
      </p:sp>
      <p:sp>
        <p:nvSpPr>
          <p:cNvPr id="13" name="Rectangle 24">
            <a:extLst>
              <a:ext uri="{FF2B5EF4-FFF2-40B4-BE49-F238E27FC236}">
                <a16:creationId xmlns:a16="http://schemas.microsoft.com/office/drawing/2014/main" id="{A66311DF-6F41-615B-1880-0FD27A193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6104" y="5263080"/>
            <a:ext cx="9338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parfois</a:t>
            </a:r>
          </a:p>
        </p:txBody>
      </p:sp>
      <p:sp>
        <p:nvSpPr>
          <p:cNvPr id="14" name="Organigramme : Connecteur 13">
            <a:extLst>
              <a:ext uri="{FF2B5EF4-FFF2-40B4-BE49-F238E27FC236}">
                <a16:creationId xmlns:a16="http://schemas.microsoft.com/office/drawing/2014/main" id="{8A39D617-222A-FD58-E53D-33C001859985}"/>
              </a:ext>
            </a:extLst>
          </p:cNvPr>
          <p:cNvSpPr/>
          <p:nvPr/>
        </p:nvSpPr>
        <p:spPr>
          <a:xfrm>
            <a:off x="4156791" y="5307917"/>
            <a:ext cx="195263" cy="187325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rganigramme : Connecteur 14">
            <a:extLst>
              <a:ext uri="{FF2B5EF4-FFF2-40B4-BE49-F238E27FC236}">
                <a16:creationId xmlns:a16="http://schemas.microsoft.com/office/drawing/2014/main" id="{64714DA1-7797-5009-2EEA-DACB7DCFC117}"/>
              </a:ext>
            </a:extLst>
          </p:cNvPr>
          <p:cNvSpPr/>
          <p:nvPr/>
        </p:nvSpPr>
        <p:spPr>
          <a:xfrm>
            <a:off x="5210809" y="5328555"/>
            <a:ext cx="195262" cy="185737"/>
          </a:xfrm>
          <a:prstGeom prst="flowChartConnector">
            <a:avLst/>
          </a:prstGeom>
          <a:solidFill>
            <a:srgbClr val="AAAA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7DB6C1-3611-C5E5-21C1-564BD0629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5555" y="5263080"/>
            <a:ext cx="11910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jamais</a:t>
            </a:r>
          </a:p>
        </p:txBody>
      </p:sp>
      <p:sp>
        <p:nvSpPr>
          <p:cNvPr id="17" name="Rectangle 24">
            <a:extLst>
              <a:ext uri="{FF2B5EF4-FFF2-40B4-BE49-F238E27FC236}">
                <a16:creationId xmlns:a16="http://schemas.microsoft.com/office/drawing/2014/main" id="{43CCEC76-3E68-2B57-8C6C-F20F9E64C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984" y="5263080"/>
            <a:ext cx="9338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sans avis</a:t>
            </a:r>
          </a:p>
        </p:txBody>
      </p:sp>
    </p:spTree>
    <p:extLst>
      <p:ext uri="{BB962C8B-B14F-4D97-AF65-F5344CB8AC3E}">
        <p14:creationId xmlns:p14="http://schemas.microsoft.com/office/powerpoint/2010/main" val="4202940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3E5E2-4F2E-89B9-305D-704F5CA71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D47D998-9E1C-7F45-CB69-46711AC2CD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0586" y="2226685"/>
            <a:ext cx="4895512" cy="3243353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3B943FED-7104-19E4-DE27-7D8F6D56E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Intérêt pour une newsletter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7A53113-B748-AFE1-0CDB-D8CB233DD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7590"/>
            <a:ext cx="9143999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Seriez vous intéressé par une newsletter ou un fil d’actualité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817B3229-DAF0-5368-2B8E-09A3332EF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138" y="3848361"/>
            <a:ext cx="9546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assez intéressé</a:t>
            </a:r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id="{7C6EA499-BC6B-3699-BA2C-02EEB6853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724" y="2009275"/>
            <a:ext cx="7246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sans avis</a:t>
            </a:r>
          </a:p>
        </p:txBody>
      </p:sp>
      <p:sp>
        <p:nvSpPr>
          <p:cNvPr id="9" name="Rectangle 22">
            <a:extLst>
              <a:ext uri="{FF2B5EF4-FFF2-40B4-BE49-F238E27FC236}">
                <a16:creationId xmlns:a16="http://schemas.microsoft.com/office/drawing/2014/main" id="{1D6A3159-51A4-3591-E18A-FBFE695F6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952" y="4269292"/>
            <a:ext cx="11696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peu ou pas intéressé</a:t>
            </a: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C3E517C0-D189-294C-41B0-81C2AC548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2135" y="2226684"/>
            <a:ext cx="11005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très intéressé</a:t>
            </a:r>
          </a:p>
        </p:txBody>
      </p:sp>
    </p:spTree>
    <p:extLst>
      <p:ext uri="{BB962C8B-B14F-4D97-AF65-F5344CB8AC3E}">
        <p14:creationId xmlns:p14="http://schemas.microsoft.com/office/powerpoint/2010/main" val="3408026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D4A72-3287-27BC-E0E3-6305F4D1C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 30">
            <a:extLst>
              <a:ext uri="{FF2B5EF4-FFF2-40B4-BE49-F238E27FC236}">
                <a16:creationId xmlns:a16="http://schemas.microsoft.com/office/drawing/2014/main" id="{59286FB3-432F-C3EA-6F19-42F71810F5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0319"/>
          <a:stretch>
            <a:fillRect/>
          </a:stretch>
        </p:blipFill>
        <p:spPr>
          <a:xfrm>
            <a:off x="2657690" y="4568516"/>
            <a:ext cx="3828620" cy="1471992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624DD977-6042-E418-58F0-9308FC5F6B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2607"/>
          <a:stretch>
            <a:fillRect/>
          </a:stretch>
        </p:blipFill>
        <p:spPr>
          <a:xfrm>
            <a:off x="2657690" y="1775019"/>
            <a:ext cx="3828620" cy="811641"/>
          </a:xfrm>
          <a:prstGeom prst="rect">
            <a:avLst/>
          </a:prstGeom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B5B6FD00-D28D-F675-5CB6-E568B9D07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950"/>
            <a:ext cx="9144000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Attachement au format papier et alternatives à la distribution en boîte aux lettres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DBD8933F-A4DE-55D9-1C3F-5ABCA3CB3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7590"/>
            <a:ext cx="9143999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Concernant </a:t>
            </a:r>
            <a:r>
              <a:rPr lang="fr-FR" sz="1600" i="1" dirty="0" err="1">
                <a:latin typeface="Arial" charset="0"/>
                <a:cs typeface="Arial" charset="0"/>
              </a:rPr>
              <a:t>MaloMag</a:t>
            </a:r>
            <a:r>
              <a:rPr lang="fr-FR" sz="1600" i="1" dirty="0">
                <a:latin typeface="Arial" charset="0"/>
                <a:cs typeface="Arial" charset="0"/>
              </a:rPr>
              <a:t> :</a:t>
            </a:r>
            <a:r>
              <a:rPr lang="fr-FR" sz="1600" dirty="0">
                <a:latin typeface="Arial" charset="0"/>
                <a:cs typeface="Arial" charset="0"/>
              </a:rPr>
              <a:t>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10" name="Organigramme : Connecteur 9">
            <a:extLst>
              <a:ext uri="{FF2B5EF4-FFF2-40B4-BE49-F238E27FC236}">
                <a16:creationId xmlns:a16="http://schemas.microsoft.com/office/drawing/2014/main" id="{433D9B90-C273-2970-1A80-9E550B8E8573}"/>
              </a:ext>
            </a:extLst>
          </p:cNvPr>
          <p:cNvSpPr/>
          <p:nvPr/>
        </p:nvSpPr>
        <p:spPr>
          <a:xfrm>
            <a:off x="1049594" y="2727114"/>
            <a:ext cx="195263" cy="187325"/>
          </a:xfrm>
          <a:prstGeom prst="flowChartConnector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rganigramme : Connecteur 10">
            <a:extLst>
              <a:ext uri="{FF2B5EF4-FFF2-40B4-BE49-F238E27FC236}">
                <a16:creationId xmlns:a16="http://schemas.microsoft.com/office/drawing/2014/main" id="{7A2A7FB5-71BD-76A7-C938-9AE3E6C8BDC5}"/>
              </a:ext>
            </a:extLst>
          </p:cNvPr>
          <p:cNvSpPr/>
          <p:nvPr/>
        </p:nvSpPr>
        <p:spPr>
          <a:xfrm>
            <a:off x="7581563" y="2746228"/>
            <a:ext cx="195262" cy="185737"/>
          </a:xfrm>
          <a:prstGeom prst="flowChartConnector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rganigramme : Connecteur 11">
            <a:extLst>
              <a:ext uri="{FF2B5EF4-FFF2-40B4-BE49-F238E27FC236}">
                <a16:creationId xmlns:a16="http://schemas.microsoft.com/office/drawing/2014/main" id="{BBE41BA1-A379-AE49-BDA8-B73EA90370DD}"/>
              </a:ext>
            </a:extLst>
          </p:cNvPr>
          <p:cNvSpPr/>
          <p:nvPr/>
        </p:nvSpPr>
        <p:spPr>
          <a:xfrm>
            <a:off x="4584767" y="2747752"/>
            <a:ext cx="195262" cy="185737"/>
          </a:xfrm>
          <a:prstGeom prst="flowChartConnector">
            <a:avLst/>
          </a:prstGeom>
          <a:solidFill>
            <a:srgbClr val="D9F2D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22">
            <a:extLst>
              <a:ext uri="{FF2B5EF4-FFF2-40B4-BE49-F238E27FC236}">
                <a16:creationId xmlns:a16="http://schemas.microsoft.com/office/drawing/2014/main" id="{AF99507F-B275-65AC-36BD-F0BE676C3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396" y="2494327"/>
            <a:ext cx="12361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vous préférez le format papier actuel</a:t>
            </a:r>
          </a:p>
        </p:txBody>
      </p:sp>
      <p:sp>
        <p:nvSpPr>
          <p:cNvPr id="17" name="Rectangle 23">
            <a:extLst>
              <a:ext uri="{FF2B5EF4-FFF2-40B4-BE49-F238E27FC236}">
                <a16:creationId xmlns:a16="http://schemas.microsoft.com/office/drawing/2014/main" id="{1F7F57C0-5328-DE0A-B42A-C1FEE66E9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571" y="2708075"/>
            <a:ext cx="961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jamais</a:t>
            </a:r>
          </a:p>
        </p:txBody>
      </p:sp>
      <p:sp>
        <p:nvSpPr>
          <p:cNvPr id="18" name="Rectangle 24">
            <a:extLst>
              <a:ext uri="{FF2B5EF4-FFF2-40B4-BE49-F238E27FC236}">
                <a16:creationId xmlns:a16="http://schemas.microsoft.com/office/drawing/2014/main" id="{C7B045FE-9177-8402-481C-9A9235908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539" y="2514783"/>
            <a:ext cx="25823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vous préférez conserver le format papier mais disposer en plus d’un contenu numérique enrichi</a:t>
            </a:r>
          </a:p>
        </p:txBody>
      </p:sp>
      <p:sp>
        <p:nvSpPr>
          <p:cNvPr id="20" name="Organigramme : Connecteur 19">
            <a:extLst>
              <a:ext uri="{FF2B5EF4-FFF2-40B4-BE49-F238E27FC236}">
                <a16:creationId xmlns:a16="http://schemas.microsoft.com/office/drawing/2014/main" id="{7DAD9E05-98C2-CA6D-00E9-33F8965F1730}"/>
              </a:ext>
            </a:extLst>
          </p:cNvPr>
          <p:cNvSpPr/>
          <p:nvPr/>
        </p:nvSpPr>
        <p:spPr>
          <a:xfrm>
            <a:off x="2383521" y="5576208"/>
            <a:ext cx="195263" cy="187325"/>
          </a:xfrm>
          <a:prstGeom prst="flowChartConnector">
            <a:avLst/>
          </a:prstGeom>
          <a:solidFill>
            <a:srgbClr val="4E95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rganigramme : Connecteur 21">
            <a:extLst>
              <a:ext uri="{FF2B5EF4-FFF2-40B4-BE49-F238E27FC236}">
                <a16:creationId xmlns:a16="http://schemas.microsoft.com/office/drawing/2014/main" id="{8EF96724-9D63-0DAB-66CC-1B103F482002}"/>
              </a:ext>
            </a:extLst>
          </p:cNvPr>
          <p:cNvSpPr/>
          <p:nvPr/>
        </p:nvSpPr>
        <p:spPr>
          <a:xfrm>
            <a:off x="4253795" y="5596846"/>
            <a:ext cx="195262" cy="185737"/>
          </a:xfrm>
          <a:prstGeom prst="flowChartConnector">
            <a:avLst/>
          </a:prstGeom>
          <a:solidFill>
            <a:srgbClr val="E971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8BF727-DA8A-6971-9893-E87966AD5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323" y="5528087"/>
            <a:ext cx="14986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oui, tout à fait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712EA40-A5CB-10F4-03E9-419832B74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567" y="5456210"/>
            <a:ext cx="22662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non, vous préférez la distribution en boîte aux lettres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9F1ADE0D-27D1-5EBC-5AD6-18990B357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0387" y="3726358"/>
            <a:ext cx="9256143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Si </a:t>
            </a:r>
            <a:r>
              <a:rPr lang="fr-FR" sz="1600" i="1" dirty="0" err="1">
                <a:latin typeface="Arial" charset="0"/>
                <a:cs typeface="Arial" charset="0"/>
              </a:rPr>
              <a:t>MaloMag</a:t>
            </a:r>
            <a:r>
              <a:rPr lang="fr-FR" sz="1600" dirty="0">
                <a:latin typeface="Arial" charset="0"/>
                <a:cs typeface="Arial" charset="0"/>
              </a:rPr>
              <a:t> n’était plus distribué gratuitement dans votre boîte aux lettres, seriez-vous prêt à aller le chercher dans un lieu de dépôt gratuit proche de votre domicile, genre commerce de proximité :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32" name="Organigramme : Connecteur 31">
            <a:extLst>
              <a:ext uri="{FF2B5EF4-FFF2-40B4-BE49-F238E27FC236}">
                <a16:creationId xmlns:a16="http://schemas.microsoft.com/office/drawing/2014/main" id="{1D866F8C-6FC1-C091-E20B-19CDFB3BF658}"/>
              </a:ext>
            </a:extLst>
          </p:cNvPr>
          <p:cNvSpPr/>
          <p:nvPr/>
        </p:nvSpPr>
        <p:spPr>
          <a:xfrm>
            <a:off x="2461444" y="2732867"/>
            <a:ext cx="195263" cy="187325"/>
          </a:xfrm>
          <a:prstGeom prst="flowChartConnector">
            <a:avLst/>
          </a:prstGeom>
          <a:solidFill>
            <a:srgbClr val="D86E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200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DC2B35BD-183F-F7BF-A3C8-7C144D221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247" y="2500080"/>
            <a:ext cx="17374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vous préférez qu’il soit uniquement disponible au format digital</a:t>
            </a:r>
          </a:p>
        </p:txBody>
      </p:sp>
    </p:spTree>
    <p:extLst>
      <p:ext uri="{BB962C8B-B14F-4D97-AF65-F5344CB8AC3E}">
        <p14:creationId xmlns:p14="http://schemas.microsoft.com/office/powerpoint/2010/main" val="3817818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CD745-7CB7-24DF-9AE8-FE2CAA296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740A57CF-1D39-7A5B-FF36-645103AC7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B3445C50-1222-6A3A-A2D7-8E170DF2E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2462213"/>
            <a:ext cx="73231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5.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Evaluation du contenu</a:t>
            </a:r>
            <a:br>
              <a:rPr lang="fr-FR" altLang="fr-FR" sz="3200" dirty="0">
                <a:latin typeface="Arial" charset="0"/>
                <a:cs typeface="Times New Roman" pitchFamily="18" charset="0"/>
              </a:rPr>
            </a:br>
            <a:r>
              <a:rPr lang="fr-FR" altLang="fr-FR" sz="3200" dirty="0">
                <a:latin typeface="Arial" charset="0"/>
                <a:cs typeface="Times New Roman" pitchFamily="18" charset="0"/>
              </a:rPr>
              <a:t>	 et bénéfices </a:t>
            </a:r>
            <a:r>
              <a:rPr lang="fr-FR" altLang="fr-FR" sz="3200" dirty="0" err="1">
                <a:latin typeface="Arial" charset="0"/>
                <a:cs typeface="Times New Roman" pitchFamily="18" charset="0"/>
              </a:rPr>
              <a:t>lectoriels</a:t>
            </a:r>
            <a:endParaRPr lang="fr-FR" altLang="fr-FR" sz="3200" dirty="0"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433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400175" y="2462213"/>
            <a:ext cx="7323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1.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Fiche technique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B247A98E-9288-75A8-C287-1471205F9C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146" y="1894066"/>
            <a:ext cx="3828620" cy="4017612"/>
          </a:xfrm>
          <a:prstGeom prst="rect">
            <a:avLst/>
          </a:prstGeom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Évaluation du contenu</a:t>
            </a:r>
          </a:p>
        </p:txBody>
      </p:sp>
      <p:sp>
        <p:nvSpPr>
          <p:cNvPr id="2" name="Organigramme : Connecteur 1">
            <a:extLst>
              <a:ext uri="{FF2B5EF4-FFF2-40B4-BE49-F238E27FC236}">
                <a16:creationId xmlns:a16="http://schemas.microsoft.com/office/drawing/2014/main" id="{35841FBB-7093-6B15-4166-69425FBD81E8}"/>
              </a:ext>
            </a:extLst>
          </p:cNvPr>
          <p:cNvSpPr/>
          <p:nvPr/>
        </p:nvSpPr>
        <p:spPr>
          <a:xfrm>
            <a:off x="955675" y="5943687"/>
            <a:ext cx="195263" cy="187325"/>
          </a:xfrm>
          <a:prstGeom prst="flowChartConnector">
            <a:avLst/>
          </a:prstGeom>
          <a:solidFill>
            <a:srgbClr val="505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rganigramme : Connecteur 2">
            <a:extLst>
              <a:ext uri="{FF2B5EF4-FFF2-40B4-BE49-F238E27FC236}">
                <a16:creationId xmlns:a16="http://schemas.microsoft.com/office/drawing/2014/main" id="{25E0616B-E6B4-2C5D-F77D-8BDDA55FD39D}"/>
              </a:ext>
            </a:extLst>
          </p:cNvPr>
          <p:cNvSpPr/>
          <p:nvPr/>
        </p:nvSpPr>
        <p:spPr>
          <a:xfrm>
            <a:off x="957263" y="6256425"/>
            <a:ext cx="195262" cy="185737"/>
          </a:xfrm>
          <a:prstGeom prst="flowChartConnector">
            <a:avLst/>
          </a:prstGeom>
          <a:solidFill>
            <a:srgbClr val="8B90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rganigramme : Connecteur 3">
            <a:extLst>
              <a:ext uri="{FF2B5EF4-FFF2-40B4-BE49-F238E27FC236}">
                <a16:creationId xmlns:a16="http://schemas.microsoft.com/office/drawing/2014/main" id="{D49B13A4-0DB0-E799-9CA7-4EBA69F33E32}"/>
              </a:ext>
            </a:extLst>
          </p:cNvPr>
          <p:cNvSpPr/>
          <p:nvPr/>
        </p:nvSpPr>
        <p:spPr>
          <a:xfrm>
            <a:off x="2786063" y="5964325"/>
            <a:ext cx="195262" cy="185737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rganigramme : Connecteur 4">
            <a:extLst>
              <a:ext uri="{FF2B5EF4-FFF2-40B4-BE49-F238E27FC236}">
                <a16:creationId xmlns:a16="http://schemas.microsoft.com/office/drawing/2014/main" id="{962DC509-1F7F-77DB-9AEF-11FEC5A1A2B8}"/>
              </a:ext>
            </a:extLst>
          </p:cNvPr>
          <p:cNvSpPr/>
          <p:nvPr/>
        </p:nvSpPr>
        <p:spPr>
          <a:xfrm>
            <a:off x="2784475" y="6275475"/>
            <a:ext cx="195263" cy="187325"/>
          </a:xfrm>
          <a:prstGeom prst="flowChartConnector">
            <a:avLst/>
          </a:prstGeom>
          <a:solidFill>
            <a:srgbClr val="FF69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8B74818E-8485-4C31-209C-0C42ECE787EE}"/>
              </a:ext>
            </a:extLst>
          </p:cNvPr>
          <p:cNvSpPr/>
          <p:nvPr/>
        </p:nvSpPr>
        <p:spPr>
          <a:xfrm>
            <a:off x="4505325" y="5964325"/>
            <a:ext cx="195263" cy="187325"/>
          </a:xfrm>
          <a:prstGeom prst="flowChartConnector">
            <a:avLst/>
          </a:prstGeom>
          <a:solidFill>
            <a:srgbClr val="A19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382494E3-869A-74E0-3976-2844423C0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6208413"/>
            <a:ext cx="11398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pas du tout</a:t>
            </a:r>
          </a:p>
        </p:txBody>
      </p:sp>
      <p:sp>
        <p:nvSpPr>
          <p:cNvPr id="21" name="Rectangle 22">
            <a:extLst>
              <a:ext uri="{FF2B5EF4-FFF2-40B4-BE49-F238E27FC236}">
                <a16:creationId xmlns:a16="http://schemas.microsoft.com/office/drawing/2014/main" id="{0A1B4F91-F286-12C0-92B0-3760DB75A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5898850"/>
            <a:ext cx="8178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tout à fait</a:t>
            </a:r>
          </a:p>
        </p:txBody>
      </p:sp>
      <p:sp>
        <p:nvSpPr>
          <p:cNvPr id="22" name="Rectangle 23">
            <a:extLst>
              <a:ext uri="{FF2B5EF4-FFF2-40B4-BE49-F238E27FC236}">
                <a16:creationId xmlns:a16="http://schemas.microsoft.com/office/drawing/2014/main" id="{B6C6AFFB-16A8-92AC-4BA0-3FBD5DE32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6200475"/>
            <a:ext cx="5597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</a:t>
            </a:r>
          </a:p>
        </p:txBody>
      </p:sp>
      <p:sp>
        <p:nvSpPr>
          <p:cNvPr id="23" name="Rectangle 24">
            <a:extLst>
              <a:ext uri="{FF2B5EF4-FFF2-40B4-BE49-F238E27FC236}">
                <a16:creationId xmlns:a16="http://schemas.microsoft.com/office/drawing/2014/main" id="{BCFBDC4C-7ABA-77F5-3CAB-9FD4B9F95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5898850"/>
            <a:ext cx="849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 pas</a:t>
            </a:r>
          </a:p>
        </p:txBody>
      </p:sp>
      <p:sp>
        <p:nvSpPr>
          <p:cNvPr id="24" name="Rectangle 30">
            <a:extLst>
              <a:ext uri="{FF2B5EF4-FFF2-40B4-BE49-F238E27FC236}">
                <a16:creationId xmlns:a16="http://schemas.microsoft.com/office/drawing/2014/main" id="{718079AC-5E84-045B-E5D5-2292F814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5900438"/>
            <a:ext cx="10572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sans avis</a:t>
            </a:r>
          </a:p>
        </p:txBody>
      </p:sp>
      <p:sp>
        <p:nvSpPr>
          <p:cNvPr id="25" name="Rectangle 21">
            <a:extLst>
              <a:ext uri="{FF2B5EF4-FFF2-40B4-BE49-F238E27FC236}">
                <a16:creationId xmlns:a16="http://schemas.microsoft.com/office/drawing/2014/main" id="{1A437A14-E9BE-4DB0-46D9-71354F03A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509" y="5900179"/>
            <a:ext cx="26319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Score : indicateur synthétique de</a:t>
            </a:r>
            <a:br>
              <a:rPr lang="fr-FR" sz="1200" dirty="0">
                <a:latin typeface="Arial" charset="0"/>
                <a:cs typeface="Arial" charset="0"/>
              </a:rPr>
            </a:br>
            <a:r>
              <a:rPr lang="fr-FR" sz="1200" dirty="0">
                <a:latin typeface="Arial" charset="0"/>
                <a:cs typeface="Arial" charset="0"/>
              </a:rPr>
              <a:t>0 à 10 calculé à partir des réponses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C1EBA96D-DF52-144E-D6EB-097B6ADD8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038377"/>
            <a:ext cx="6817561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Arial" charset="0"/>
                <a:cs typeface="Arial" charset="0"/>
              </a:rPr>
              <a:t>« En ce qui concerne le contenu du magazine, vous diriez que : »</a:t>
            </a:r>
          </a:p>
          <a:p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050" dirty="0">
              <a:latin typeface="Arial" charset="0"/>
              <a:cs typeface="Arial" charset="0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4ED57C83-D906-B0F2-9C97-F7B919D7C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62108"/>
              </p:ext>
            </p:extLst>
          </p:nvPr>
        </p:nvGraphicFramePr>
        <p:xfrm>
          <a:off x="5476811" y="1864850"/>
          <a:ext cx="3503287" cy="3095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3287">
                  <a:extLst>
                    <a:ext uri="{9D8B030D-6E8A-4147-A177-3AD203B41FA5}">
                      <a16:colId xmlns:a16="http://schemas.microsoft.com/office/drawing/2014/main" val="1445059005"/>
                    </a:ext>
                  </a:extLst>
                </a:gridCol>
              </a:tblGrid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articles sont faciles à comprendre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729134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 contenu général vous intéresse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019880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traite les sujets avec objectivité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48289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055BBB-5C3E-052E-3062-34F892A41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140663"/>
              </p:ext>
            </p:extLst>
          </p:nvPr>
        </p:nvGraphicFramePr>
        <p:xfrm>
          <a:off x="736729" y="1433053"/>
          <a:ext cx="568229" cy="34997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8229">
                  <a:extLst>
                    <a:ext uri="{9D8B030D-6E8A-4147-A177-3AD203B41FA5}">
                      <a16:colId xmlns:a16="http://schemas.microsoft.com/office/drawing/2014/main" val="3259820805"/>
                    </a:ext>
                  </a:extLst>
                </a:gridCol>
              </a:tblGrid>
              <a:tr h="4258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b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 à 10)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9349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321469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8136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974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22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38987-84AC-407D-3A0B-57216ADDC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51C67A32-F912-0AC3-7BA2-711E8A424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146" y="1908482"/>
            <a:ext cx="3828620" cy="4017612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7D51BD34-BC8E-9ED3-1FDB-BD667B36B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Bénéfices </a:t>
            </a:r>
            <a:r>
              <a:rPr lang="fr-FR" altLang="fr-FR" dirty="0" err="1"/>
              <a:t>lectoriels</a:t>
            </a:r>
            <a:endParaRPr lang="fr-FR" altLang="fr-FR" dirty="0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4B9A4E50-9EC8-C40F-7C1E-AFD06E8BC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038377"/>
            <a:ext cx="6817561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Arial" charset="0"/>
                <a:cs typeface="Arial" charset="0"/>
              </a:rPr>
              <a:t>« En ce qui concerne le contenu du magazine, vous diriez que : »</a:t>
            </a:r>
          </a:p>
          <a:p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050" dirty="0">
              <a:latin typeface="Arial" charset="0"/>
              <a:cs typeface="Arial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6E0EBDDF-186D-20E4-4A5A-B77781F3B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77112"/>
              </p:ext>
            </p:extLst>
          </p:nvPr>
        </p:nvGraphicFramePr>
        <p:xfrm>
          <a:off x="5476811" y="1864850"/>
          <a:ext cx="3503287" cy="3095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3287">
                  <a:extLst>
                    <a:ext uri="{9D8B030D-6E8A-4147-A177-3AD203B41FA5}">
                      <a16:colId xmlns:a16="http://schemas.microsoft.com/office/drawing/2014/main" val="1445059005"/>
                    </a:ext>
                  </a:extLst>
                </a:gridCol>
              </a:tblGrid>
              <a:tr h="10317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permet de s’informer de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 qui s’est passé dans </a:t>
                      </a:r>
                      <a:r>
                        <a:rPr lang="fr-FR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ville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729134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permet de s’informer de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 qui va se passer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019880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donne des idées ou envies de sorties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482892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9F78BD60-160B-739B-549F-4FB5AC4F4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401102"/>
              </p:ext>
            </p:extLst>
          </p:nvPr>
        </p:nvGraphicFramePr>
        <p:xfrm>
          <a:off x="736729" y="1433053"/>
          <a:ext cx="568229" cy="34997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8229">
                  <a:extLst>
                    <a:ext uri="{9D8B030D-6E8A-4147-A177-3AD203B41FA5}">
                      <a16:colId xmlns:a16="http://schemas.microsoft.com/office/drawing/2014/main" val="3259820805"/>
                    </a:ext>
                  </a:extLst>
                </a:gridCol>
              </a:tblGrid>
              <a:tr h="4258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b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 à 10)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9349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321469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8136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974808"/>
                  </a:ext>
                </a:extLst>
              </a:tr>
            </a:tbl>
          </a:graphicData>
        </a:graphic>
      </p:graphicFrame>
      <p:sp>
        <p:nvSpPr>
          <p:cNvPr id="2" name="Organigramme : Connecteur 1">
            <a:extLst>
              <a:ext uri="{FF2B5EF4-FFF2-40B4-BE49-F238E27FC236}">
                <a16:creationId xmlns:a16="http://schemas.microsoft.com/office/drawing/2014/main" id="{03B7E345-E106-7D72-1DC7-BE7F56F3EC64}"/>
              </a:ext>
            </a:extLst>
          </p:cNvPr>
          <p:cNvSpPr/>
          <p:nvPr/>
        </p:nvSpPr>
        <p:spPr>
          <a:xfrm>
            <a:off x="955675" y="5943687"/>
            <a:ext cx="195263" cy="187325"/>
          </a:xfrm>
          <a:prstGeom prst="flowChartConnector">
            <a:avLst/>
          </a:prstGeom>
          <a:solidFill>
            <a:srgbClr val="505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rganigramme : Connecteur 2">
            <a:extLst>
              <a:ext uri="{FF2B5EF4-FFF2-40B4-BE49-F238E27FC236}">
                <a16:creationId xmlns:a16="http://schemas.microsoft.com/office/drawing/2014/main" id="{A2F2EE18-3F3B-DFD3-72D0-77E7C736146F}"/>
              </a:ext>
            </a:extLst>
          </p:cNvPr>
          <p:cNvSpPr/>
          <p:nvPr/>
        </p:nvSpPr>
        <p:spPr>
          <a:xfrm>
            <a:off x="957263" y="6256425"/>
            <a:ext cx="195262" cy="185737"/>
          </a:xfrm>
          <a:prstGeom prst="flowChartConnector">
            <a:avLst/>
          </a:prstGeom>
          <a:solidFill>
            <a:srgbClr val="8B90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rganigramme : Connecteur 3">
            <a:extLst>
              <a:ext uri="{FF2B5EF4-FFF2-40B4-BE49-F238E27FC236}">
                <a16:creationId xmlns:a16="http://schemas.microsoft.com/office/drawing/2014/main" id="{267D140B-138D-BE9E-A049-AA15D3D312FF}"/>
              </a:ext>
            </a:extLst>
          </p:cNvPr>
          <p:cNvSpPr/>
          <p:nvPr/>
        </p:nvSpPr>
        <p:spPr>
          <a:xfrm>
            <a:off x="2786063" y="5964325"/>
            <a:ext cx="195262" cy="185737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rganigramme : Connecteur 4">
            <a:extLst>
              <a:ext uri="{FF2B5EF4-FFF2-40B4-BE49-F238E27FC236}">
                <a16:creationId xmlns:a16="http://schemas.microsoft.com/office/drawing/2014/main" id="{69B7396A-C354-A56C-F66F-6DFCCCD003F3}"/>
              </a:ext>
            </a:extLst>
          </p:cNvPr>
          <p:cNvSpPr/>
          <p:nvPr/>
        </p:nvSpPr>
        <p:spPr>
          <a:xfrm>
            <a:off x="2784475" y="6275475"/>
            <a:ext cx="195263" cy="187325"/>
          </a:xfrm>
          <a:prstGeom prst="flowChartConnector">
            <a:avLst/>
          </a:prstGeom>
          <a:solidFill>
            <a:srgbClr val="FF69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rganigramme : Connecteur 5">
            <a:extLst>
              <a:ext uri="{FF2B5EF4-FFF2-40B4-BE49-F238E27FC236}">
                <a16:creationId xmlns:a16="http://schemas.microsoft.com/office/drawing/2014/main" id="{03DFB046-1F47-0B38-5F00-C4F2AE7D5E9D}"/>
              </a:ext>
            </a:extLst>
          </p:cNvPr>
          <p:cNvSpPr/>
          <p:nvPr/>
        </p:nvSpPr>
        <p:spPr>
          <a:xfrm>
            <a:off x="4505325" y="5964325"/>
            <a:ext cx="195263" cy="187325"/>
          </a:xfrm>
          <a:prstGeom prst="flowChartConnector">
            <a:avLst/>
          </a:prstGeom>
          <a:solidFill>
            <a:srgbClr val="A19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04F7D274-5156-1B40-B87A-0C094614D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6208413"/>
            <a:ext cx="11398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pas du tout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EA131894-9B8C-067C-7E75-1CABF4015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5898850"/>
            <a:ext cx="8178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tout à fait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17D5246E-02C4-825F-8FC1-D5AD76254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6200475"/>
            <a:ext cx="5597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</a:t>
            </a: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72C874BB-BD2D-A8C5-AE2E-CB492F4DD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5898850"/>
            <a:ext cx="849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 pas</a:t>
            </a:r>
          </a:p>
        </p:txBody>
      </p:sp>
      <p:sp>
        <p:nvSpPr>
          <p:cNvPr id="25" name="Rectangle 30">
            <a:extLst>
              <a:ext uri="{FF2B5EF4-FFF2-40B4-BE49-F238E27FC236}">
                <a16:creationId xmlns:a16="http://schemas.microsoft.com/office/drawing/2014/main" id="{58F90AE3-80AF-5830-AD52-4BB24D8AB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5900438"/>
            <a:ext cx="10572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sans avis</a:t>
            </a:r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CDAD416F-6891-A9A9-2151-55F81AD4C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509" y="5900179"/>
            <a:ext cx="26319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Score : indicateur synthétique de</a:t>
            </a:r>
            <a:br>
              <a:rPr lang="fr-FR" sz="1200" dirty="0">
                <a:latin typeface="Arial" charset="0"/>
                <a:cs typeface="Arial" charset="0"/>
              </a:rPr>
            </a:br>
            <a:r>
              <a:rPr lang="fr-FR" sz="1200" dirty="0">
                <a:latin typeface="Arial" charset="0"/>
                <a:cs typeface="Arial" charset="0"/>
              </a:rPr>
              <a:t>0 à 10 calculé à partir des réponses</a:t>
            </a:r>
          </a:p>
        </p:txBody>
      </p:sp>
    </p:spTree>
    <p:extLst>
      <p:ext uri="{BB962C8B-B14F-4D97-AF65-F5344CB8AC3E}">
        <p14:creationId xmlns:p14="http://schemas.microsoft.com/office/powerpoint/2010/main" val="120068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01EE9-6368-F3D6-D5DA-4224894D5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B1640357-67EA-5397-AB1D-FC9F737BC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E65437AD-9672-7ACD-E9F6-50739DB70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2462213"/>
            <a:ext cx="7323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6.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Evaluation de la forme</a:t>
            </a:r>
          </a:p>
        </p:txBody>
      </p:sp>
    </p:spTree>
    <p:extLst>
      <p:ext uri="{BB962C8B-B14F-4D97-AF65-F5344CB8AC3E}">
        <p14:creationId xmlns:p14="http://schemas.microsoft.com/office/powerpoint/2010/main" val="99651075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B7089-56E0-758D-45A4-449C67BA3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D1521AE-2BC0-B345-8B53-854A9D63E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5778" y="1663927"/>
            <a:ext cx="3828620" cy="4017612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4C60A6DB-C116-4508-D45A-A9586A2A4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Évaluation de la forme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DDC355F5-BA31-1429-E5EE-F3ACADC90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038377"/>
            <a:ext cx="6817561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Arial" charset="0"/>
                <a:cs typeface="Arial" charset="0"/>
              </a:rPr>
              <a:t>« Trouvez-vous que : »</a:t>
            </a:r>
          </a:p>
          <a:p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050" dirty="0">
              <a:latin typeface="Arial" charset="0"/>
              <a:cs typeface="Arial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78531B94-D0DE-BCED-B6C7-A7BDCAC64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744292"/>
              </p:ext>
            </p:extLst>
          </p:nvPr>
        </p:nvGraphicFramePr>
        <p:xfrm>
          <a:off x="5476811" y="1631940"/>
          <a:ext cx="3667189" cy="40925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7189">
                  <a:extLst>
                    <a:ext uri="{9D8B030D-6E8A-4147-A177-3AD203B41FA5}">
                      <a16:colId xmlns:a16="http://schemas.microsoft.com/office/drawing/2014/main" val="1445059005"/>
                    </a:ext>
                  </a:extLst>
                </a:gridCol>
              </a:tblGrid>
              <a:tr h="10231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taille et la police des textes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sont faciles à lire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729134"/>
                  </a:ext>
                </a:extLst>
              </a:tr>
              <a:tr h="10231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magazine est clair et agréable à lire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019880"/>
                  </a:ext>
                </a:extLst>
              </a:tr>
              <a:tr h="10231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pagination (28 pages) est satisfaisante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482892"/>
                  </a:ext>
                </a:extLst>
              </a:tr>
              <a:tr h="102312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couverture donne envie de lire le magazine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556907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C56EF951-FD8B-E113-F0DA-0956F9CAC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731423"/>
              </p:ext>
            </p:extLst>
          </p:nvPr>
        </p:nvGraphicFramePr>
        <p:xfrm>
          <a:off x="736729" y="1200143"/>
          <a:ext cx="568229" cy="4524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8229">
                  <a:extLst>
                    <a:ext uri="{9D8B030D-6E8A-4147-A177-3AD203B41FA5}">
                      <a16:colId xmlns:a16="http://schemas.microsoft.com/office/drawing/2014/main" val="3259820805"/>
                    </a:ext>
                  </a:extLst>
                </a:gridCol>
              </a:tblGrid>
              <a:tr h="4258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b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 à 10)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9349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321469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8136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974808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119276"/>
                  </a:ext>
                </a:extLst>
              </a:tr>
            </a:tbl>
          </a:graphicData>
        </a:graphic>
      </p:graphicFrame>
      <p:sp>
        <p:nvSpPr>
          <p:cNvPr id="34" name="Organigramme : Connecteur 33">
            <a:extLst>
              <a:ext uri="{FF2B5EF4-FFF2-40B4-BE49-F238E27FC236}">
                <a16:creationId xmlns:a16="http://schemas.microsoft.com/office/drawing/2014/main" id="{A1979198-B07B-67EE-B36E-D10C13374123}"/>
              </a:ext>
            </a:extLst>
          </p:cNvPr>
          <p:cNvSpPr/>
          <p:nvPr/>
        </p:nvSpPr>
        <p:spPr>
          <a:xfrm>
            <a:off x="955675" y="5943687"/>
            <a:ext cx="195263" cy="187325"/>
          </a:xfrm>
          <a:prstGeom prst="flowChartConnector">
            <a:avLst/>
          </a:prstGeom>
          <a:solidFill>
            <a:srgbClr val="505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rganigramme : Connecteur 34">
            <a:extLst>
              <a:ext uri="{FF2B5EF4-FFF2-40B4-BE49-F238E27FC236}">
                <a16:creationId xmlns:a16="http://schemas.microsoft.com/office/drawing/2014/main" id="{551FDC56-4EA7-C1F7-B996-5BB635B5F761}"/>
              </a:ext>
            </a:extLst>
          </p:cNvPr>
          <p:cNvSpPr/>
          <p:nvPr/>
        </p:nvSpPr>
        <p:spPr>
          <a:xfrm>
            <a:off x="957263" y="6256425"/>
            <a:ext cx="195262" cy="185737"/>
          </a:xfrm>
          <a:prstGeom prst="flowChartConnector">
            <a:avLst/>
          </a:prstGeom>
          <a:solidFill>
            <a:srgbClr val="8B90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rganigramme : Connecteur 35">
            <a:extLst>
              <a:ext uri="{FF2B5EF4-FFF2-40B4-BE49-F238E27FC236}">
                <a16:creationId xmlns:a16="http://schemas.microsoft.com/office/drawing/2014/main" id="{92808B83-21C4-7C0B-8B90-AB5F8288AC19}"/>
              </a:ext>
            </a:extLst>
          </p:cNvPr>
          <p:cNvSpPr/>
          <p:nvPr/>
        </p:nvSpPr>
        <p:spPr>
          <a:xfrm>
            <a:off x="2786063" y="5964325"/>
            <a:ext cx="195262" cy="185737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rganigramme : Connecteur 36">
            <a:extLst>
              <a:ext uri="{FF2B5EF4-FFF2-40B4-BE49-F238E27FC236}">
                <a16:creationId xmlns:a16="http://schemas.microsoft.com/office/drawing/2014/main" id="{2D28AB37-4207-5F5C-5705-F05430A9FE25}"/>
              </a:ext>
            </a:extLst>
          </p:cNvPr>
          <p:cNvSpPr/>
          <p:nvPr/>
        </p:nvSpPr>
        <p:spPr>
          <a:xfrm>
            <a:off x="2784475" y="6275475"/>
            <a:ext cx="195263" cy="187325"/>
          </a:xfrm>
          <a:prstGeom prst="flowChartConnector">
            <a:avLst/>
          </a:prstGeom>
          <a:solidFill>
            <a:srgbClr val="FF69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rganigramme : Connecteur 37">
            <a:extLst>
              <a:ext uri="{FF2B5EF4-FFF2-40B4-BE49-F238E27FC236}">
                <a16:creationId xmlns:a16="http://schemas.microsoft.com/office/drawing/2014/main" id="{F51EC803-F1C9-E40A-10B4-633B3606A895}"/>
              </a:ext>
            </a:extLst>
          </p:cNvPr>
          <p:cNvSpPr/>
          <p:nvPr/>
        </p:nvSpPr>
        <p:spPr>
          <a:xfrm>
            <a:off x="4505325" y="5964325"/>
            <a:ext cx="195263" cy="187325"/>
          </a:xfrm>
          <a:prstGeom prst="flowChartConnector">
            <a:avLst/>
          </a:prstGeom>
          <a:solidFill>
            <a:srgbClr val="A19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21">
            <a:extLst>
              <a:ext uri="{FF2B5EF4-FFF2-40B4-BE49-F238E27FC236}">
                <a16:creationId xmlns:a16="http://schemas.microsoft.com/office/drawing/2014/main" id="{56B53395-B7EB-DCCE-FB67-7D4D5D59D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6208413"/>
            <a:ext cx="11398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pas du tout</a:t>
            </a:r>
          </a:p>
        </p:txBody>
      </p:sp>
      <p:sp>
        <p:nvSpPr>
          <p:cNvPr id="40" name="Rectangle 22">
            <a:extLst>
              <a:ext uri="{FF2B5EF4-FFF2-40B4-BE49-F238E27FC236}">
                <a16:creationId xmlns:a16="http://schemas.microsoft.com/office/drawing/2014/main" id="{CC0511FA-ACE8-A4EB-FE5E-297147F7D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5898850"/>
            <a:ext cx="8178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tout à fait</a:t>
            </a:r>
          </a:p>
        </p:txBody>
      </p:sp>
      <p:sp>
        <p:nvSpPr>
          <p:cNvPr id="41" name="Rectangle 23">
            <a:extLst>
              <a:ext uri="{FF2B5EF4-FFF2-40B4-BE49-F238E27FC236}">
                <a16:creationId xmlns:a16="http://schemas.microsoft.com/office/drawing/2014/main" id="{7204BF3C-7D05-4D5B-79AE-B25CF4085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6200475"/>
            <a:ext cx="5597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</a:t>
            </a:r>
          </a:p>
        </p:txBody>
      </p:sp>
      <p:sp>
        <p:nvSpPr>
          <p:cNvPr id="42" name="Rectangle 24">
            <a:extLst>
              <a:ext uri="{FF2B5EF4-FFF2-40B4-BE49-F238E27FC236}">
                <a16:creationId xmlns:a16="http://schemas.microsoft.com/office/drawing/2014/main" id="{F47CD179-5840-69C0-9BC3-18881002A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5898850"/>
            <a:ext cx="849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 pas</a:t>
            </a:r>
          </a:p>
        </p:txBody>
      </p:sp>
      <p:sp>
        <p:nvSpPr>
          <p:cNvPr id="43" name="Rectangle 30">
            <a:extLst>
              <a:ext uri="{FF2B5EF4-FFF2-40B4-BE49-F238E27FC236}">
                <a16:creationId xmlns:a16="http://schemas.microsoft.com/office/drawing/2014/main" id="{010261AC-3DD7-7CF7-0741-DE2A688CB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5900438"/>
            <a:ext cx="10572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sans avis</a:t>
            </a:r>
          </a:p>
        </p:txBody>
      </p:sp>
      <p:sp>
        <p:nvSpPr>
          <p:cNvPr id="44" name="Rectangle 21">
            <a:extLst>
              <a:ext uri="{FF2B5EF4-FFF2-40B4-BE49-F238E27FC236}">
                <a16:creationId xmlns:a16="http://schemas.microsoft.com/office/drawing/2014/main" id="{CFA6D3CD-CBC7-5959-3295-293D7F5FC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509" y="5900179"/>
            <a:ext cx="26319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Score : indicateur synthétique de</a:t>
            </a:r>
            <a:br>
              <a:rPr lang="fr-FR" sz="1200" dirty="0">
                <a:latin typeface="Arial" charset="0"/>
                <a:cs typeface="Arial" charset="0"/>
              </a:rPr>
            </a:br>
            <a:r>
              <a:rPr lang="fr-FR" sz="1200" dirty="0">
                <a:latin typeface="Arial" charset="0"/>
                <a:cs typeface="Arial" charset="0"/>
              </a:rPr>
              <a:t>0 à 10 calculé à partir des réponses</a:t>
            </a:r>
          </a:p>
        </p:txBody>
      </p:sp>
    </p:spTree>
    <p:extLst>
      <p:ext uri="{BB962C8B-B14F-4D97-AF65-F5344CB8AC3E}">
        <p14:creationId xmlns:p14="http://schemas.microsoft.com/office/powerpoint/2010/main" val="167436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3BDE9-7EFB-F971-E128-35B9AF7B3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6E30CB6B-BB19-A9A0-9C6C-3D7D44A6B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97595350-C9A5-1C22-3A7E-1B399BEA7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2462213"/>
            <a:ext cx="7323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7.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Satisfaction générale</a:t>
            </a:r>
          </a:p>
        </p:txBody>
      </p:sp>
    </p:spTree>
    <p:extLst>
      <p:ext uri="{BB962C8B-B14F-4D97-AF65-F5344CB8AC3E}">
        <p14:creationId xmlns:p14="http://schemas.microsoft.com/office/powerpoint/2010/main" val="186276592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68174-B0BF-E41D-6B57-FF74F8215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F8594199-6DB6-6D75-15B0-2245BAB54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021735"/>
              </p:ext>
            </p:extLst>
          </p:nvPr>
        </p:nvGraphicFramePr>
        <p:xfrm>
          <a:off x="211569" y="1831510"/>
          <a:ext cx="4747298" cy="48650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7298">
                  <a:extLst>
                    <a:ext uri="{9D8B030D-6E8A-4147-A177-3AD203B41FA5}">
                      <a16:colId xmlns:a16="http://schemas.microsoft.com/office/drawing/2014/main" val="321967530"/>
                    </a:ext>
                  </a:extLst>
                </a:gridCol>
              </a:tblGrid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parler davantage de sorties, culture, évènementiel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686908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améliorer la distribution, le recevoir à domicile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343379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parler davantage d'économie, emploi (offres d'emploi)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629451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augmenter la périodicité</a:t>
                      </a:r>
                      <a:endParaRPr lang="fr-FR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646765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davantage d'articles sur la mer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877940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davantage parler d'environnement, d'écologie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365223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réaliser une version audio du magazine</a:t>
                      </a:r>
                      <a:endParaRPr lang="fr-FR" sz="14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748976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parler davantage de mixité sociale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140281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parler davantage d'urbanisme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058191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permettre des échanges avec les lecteurs, les habitants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68615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informer davantage sur l'actualité de la ville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642984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ajouter une rubrique culinaire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7522826"/>
                  </a:ext>
                </a:extLst>
              </a:tr>
              <a:tr h="3742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davantage cibler les articles sur la ville de Saint-Malo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73" marR="4873" marT="487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709032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270D8D85-1E39-4A21-F7BD-028B302E24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3811" y="1831510"/>
            <a:ext cx="3828620" cy="4865030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8EC374D5-0E38-C2BA-3E18-A8EC72DA1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Suggestions d'amélioration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2432813-13CF-31EF-519C-091DBBA57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21625"/>
            <a:ext cx="9143999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Avez-vous des suggestions de nouvelles rubriques/sujets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600" dirty="0">
                <a:latin typeface="Arial" charset="0"/>
                <a:cs typeface="Arial" charset="0"/>
              </a:rPr>
              <a:t>ou des idées d'amélioration pour le magazine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dirty="0">
                <a:latin typeface="Arial" charset="0"/>
                <a:cs typeface="Arial" charset="0"/>
              </a:rPr>
              <a:t> </a:t>
            </a:r>
            <a:r>
              <a:rPr lang="fr-FR" sz="1050" i="1" dirty="0">
                <a:latin typeface="Arial" charset="0"/>
                <a:cs typeface="Arial" charset="0"/>
              </a:rPr>
              <a:t>(réponses spontanées) (base : les répondants qui lisent ou parcourent le magazine, soit 246 personnes)</a:t>
            </a:r>
            <a:endParaRPr lang="fr-FR" sz="105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474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FF2AC-67DA-1721-89A5-C86B28D1A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A5B0447-0329-931C-E6B3-911E2CE021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243" y="2310700"/>
            <a:ext cx="4895512" cy="3243353"/>
          </a:xfrm>
          <a:prstGeom prst="rect">
            <a:avLst/>
          </a:prstGeom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C65F332E-3327-B01A-4060-D5913A9D5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95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Perception de la périodicité</a:t>
            </a:r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A816C0AA-C9B3-B093-1E19-F2EE14A5D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7590"/>
            <a:ext cx="9143999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</a:t>
            </a:r>
            <a:r>
              <a:rPr lang="fr-FR" sz="1600" i="1" dirty="0" err="1">
                <a:latin typeface="Arial" charset="0"/>
                <a:cs typeface="Arial" charset="0"/>
              </a:rPr>
              <a:t>MaloMag</a:t>
            </a:r>
            <a:r>
              <a:rPr lang="fr-FR" sz="1600" dirty="0">
                <a:latin typeface="Arial" charset="0"/>
                <a:cs typeface="Arial" charset="0"/>
              </a:rPr>
              <a:t> parait actuellement tous les trimestres. Cette périodicité vous semble :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les répondants qui lisent ou parcourent le magazine, soit 246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B699CEC2-3CE7-896D-4BDD-337E41C62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4949" y="2689758"/>
            <a:ext cx="1584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pas suffisamment importante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1C11EF66-3F2E-CEEC-CED6-3202DBAD0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63" y="2231258"/>
            <a:ext cx="10489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trop importante</a:t>
            </a:r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C209BB35-1F7D-91CA-56EC-B9EB10F86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0021" y="4849461"/>
            <a:ext cx="158480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satisfaisante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38800C79-3D70-EC9A-A933-B03471BFD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54" y="2123408"/>
            <a:ext cx="6410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sans avis</a:t>
            </a:r>
          </a:p>
        </p:txBody>
      </p:sp>
    </p:spTree>
    <p:extLst>
      <p:ext uri="{BB962C8B-B14F-4D97-AF65-F5344CB8AC3E}">
        <p14:creationId xmlns:p14="http://schemas.microsoft.com/office/powerpoint/2010/main" val="5321813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66739-A2B0-4353-117F-E0A1F8F02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>
            <a:extLst>
              <a:ext uri="{FF2B5EF4-FFF2-40B4-BE49-F238E27FC236}">
                <a16:creationId xmlns:a16="http://schemas.microsoft.com/office/drawing/2014/main" id="{FC2FD10D-2A2E-621F-0D8D-355814E42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126C2CE0-BF8A-27B5-7AA4-09FF830CD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75" y="2462213"/>
            <a:ext cx="7323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8.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Supports numériques</a:t>
            </a:r>
          </a:p>
        </p:txBody>
      </p:sp>
    </p:spTree>
    <p:extLst>
      <p:ext uri="{BB962C8B-B14F-4D97-AF65-F5344CB8AC3E}">
        <p14:creationId xmlns:p14="http://schemas.microsoft.com/office/powerpoint/2010/main" val="362744284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47EF4-8828-1E77-7344-0BF7FF6C8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870F37B3-0413-AF21-F7F3-659F78F297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714" y="1943971"/>
            <a:ext cx="3834716" cy="4279763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EFE12F0F-D29E-2703-D150-63CD8F843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Connaissance des moyens d’information numériques de la Ville</a:t>
            </a: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52733FD8-F17C-1B51-A078-A24C275EF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241"/>
            <a:ext cx="91440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Voici plusieurs moyens d'information mis en place par la ville de Saint-Malo. Pourriez-vous me dire si vous les connaissez et, le cas échéant, si vous les avez déjà utilisés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(base : l'ensemble des répondants, soit 302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3" name="Organigramme : Connecteur 2">
            <a:extLst>
              <a:ext uri="{FF2B5EF4-FFF2-40B4-BE49-F238E27FC236}">
                <a16:creationId xmlns:a16="http://schemas.microsoft.com/office/drawing/2014/main" id="{A73B1CE1-FC43-E45F-4018-4583A8B99A76}"/>
              </a:ext>
            </a:extLst>
          </p:cNvPr>
          <p:cNvSpPr/>
          <p:nvPr/>
        </p:nvSpPr>
        <p:spPr>
          <a:xfrm>
            <a:off x="1594752" y="6015282"/>
            <a:ext cx="195263" cy="187325"/>
          </a:xfrm>
          <a:prstGeom prst="flowChartConnector">
            <a:avLst/>
          </a:prstGeom>
          <a:solidFill>
            <a:srgbClr val="4EA7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rganigramme : Connecteur 4">
            <a:extLst>
              <a:ext uri="{FF2B5EF4-FFF2-40B4-BE49-F238E27FC236}">
                <a16:creationId xmlns:a16="http://schemas.microsoft.com/office/drawing/2014/main" id="{004A1BAD-62EF-8465-D4A5-7A0EAAE9F4A9}"/>
              </a:ext>
            </a:extLst>
          </p:cNvPr>
          <p:cNvSpPr/>
          <p:nvPr/>
        </p:nvSpPr>
        <p:spPr>
          <a:xfrm>
            <a:off x="3054202" y="6035920"/>
            <a:ext cx="195262" cy="185737"/>
          </a:xfrm>
          <a:prstGeom prst="flowChartConnector">
            <a:avLst/>
          </a:prstGeom>
          <a:solidFill>
            <a:srgbClr val="D9F2D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3FBD9CB6-AA5D-3814-C06F-623A4CAF4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516" y="5878112"/>
            <a:ext cx="11910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vous l’avez déjà utilisé</a:t>
            </a: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BE566B84-A1B2-551D-67B7-DEA419B92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377" y="5878112"/>
            <a:ext cx="1726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vous connaissez mais ne l’avez jamais utilisé</a:t>
            </a:r>
          </a:p>
        </p:txBody>
      </p:sp>
      <p:sp>
        <p:nvSpPr>
          <p:cNvPr id="21" name="Organigramme : Connecteur 20">
            <a:extLst>
              <a:ext uri="{FF2B5EF4-FFF2-40B4-BE49-F238E27FC236}">
                <a16:creationId xmlns:a16="http://schemas.microsoft.com/office/drawing/2014/main" id="{12A55ABD-4C21-A01B-9A99-C225673F0218}"/>
              </a:ext>
            </a:extLst>
          </p:cNvPr>
          <p:cNvSpPr/>
          <p:nvPr/>
        </p:nvSpPr>
        <p:spPr>
          <a:xfrm>
            <a:off x="5209217" y="6015282"/>
            <a:ext cx="195263" cy="187325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9EE02E8-2594-2690-B6BB-C9517DDF9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980" y="5878112"/>
            <a:ext cx="14849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vous n’en avez pas entendu parler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55C37911-2D33-4F22-7CE9-BD2922CE16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66133"/>
              </p:ext>
            </p:extLst>
          </p:nvPr>
        </p:nvGraphicFramePr>
        <p:xfrm>
          <a:off x="5459772" y="1943788"/>
          <a:ext cx="3554832" cy="3570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4832">
                  <a:extLst>
                    <a:ext uri="{9D8B030D-6E8A-4147-A177-3AD203B41FA5}">
                      <a16:colId xmlns:a16="http://schemas.microsoft.com/office/drawing/2014/main" val="656149009"/>
                    </a:ext>
                  </a:extLst>
                </a:gridCol>
              </a:tblGrid>
              <a:tr h="7140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site Internet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89525"/>
                  </a:ext>
                </a:extLst>
              </a:tr>
              <a:tr h="7140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compte Facebook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9651641"/>
                  </a:ext>
                </a:extLst>
              </a:tr>
              <a:tr h="7140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l’appli de la Ville pour smartphone :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Lien Malouin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8398924"/>
                  </a:ext>
                </a:extLst>
              </a:tr>
              <a:tr h="7140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compte Instagram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09899"/>
                  </a:ext>
                </a:extLst>
              </a:tr>
              <a:tr h="7140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compte LinkedIn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5725917"/>
                  </a:ext>
                </a:extLst>
              </a:tr>
            </a:tbl>
          </a:graphicData>
        </a:graphic>
      </p:graphicFrame>
      <p:sp>
        <p:nvSpPr>
          <p:cNvPr id="2" name="Rectangle 43">
            <a:extLst>
              <a:ext uri="{FF2B5EF4-FFF2-40B4-BE49-F238E27FC236}">
                <a16:creationId xmlns:a16="http://schemas.microsoft.com/office/drawing/2014/main" id="{67266BB4-7427-6DEA-8EE2-D58F664D8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89722"/>
            <a:ext cx="1518539" cy="400110"/>
          </a:xfrm>
          <a:prstGeom prst="rect">
            <a:avLst/>
          </a:prstGeom>
          <a:solidFill>
            <a:srgbClr val="4EA72E"/>
          </a:solidFill>
          <a:ln w="19050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000" u="sng" dirty="0">
                <a:solidFill>
                  <a:schemeClr val="bg1"/>
                </a:solidFill>
                <a:latin typeface="Arial" charset="0"/>
                <a:cs typeface="Arial" charset="0"/>
              </a:rPr>
              <a:t>Les + nombreux :</a:t>
            </a:r>
          </a:p>
          <a:p>
            <a:r>
              <a:rPr lang="fr-FR" sz="1000" dirty="0">
                <a:solidFill>
                  <a:schemeClr val="bg1"/>
                </a:solidFill>
                <a:latin typeface="Arial" charset="0"/>
                <a:cs typeface="Arial" charset="0"/>
              </a:rPr>
              <a:t>PCS+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F11B7B14-06E5-BD1C-5526-B8790FDDC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811465"/>
            <a:ext cx="1518539" cy="400110"/>
          </a:xfrm>
          <a:prstGeom prst="rect">
            <a:avLst/>
          </a:prstGeom>
          <a:solidFill>
            <a:srgbClr val="4EA72E"/>
          </a:solidFill>
          <a:ln w="19050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000" u="sng" dirty="0">
                <a:solidFill>
                  <a:schemeClr val="bg1"/>
                </a:solidFill>
                <a:latin typeface="Arial" charset="0"/>
                <a:cs typeface="Arial" charset="0"/>
              </a:rPr>
              <a:t>Les + nombreux :</a:t>
            </a:r>
          </a:p>
          <a:p>
            <a:r>
              <a:rPr lang="fr-FR" sz="1000" dirty="0">
                <a:solidFill>
                  <a:schemeClr val="bg1"/>
                </a:solidFill>
                <a:latin typeface="Arial" charset="0"/>
                <a:cs typeface="Arial" charset="0"/>
              </a:rPr>
              <a:t>employés-ouvriers</a:t>
            </a:r>
          </a:p>
        </p:txBody>
      </p:sp>
      <p:sp>
        <p:nvSpPr>
          <p:cNvPr id="10" name="Rectangle 43">
            <a:extLst>
              <a:ext uri="{FF2B5EF4-FFF2-40B4-BE49-F238E27FC236}">
                <a16:creationId xmlns:a16="http://schemas.microsoft.com/office/drawing/2014/main" id="{638B4D27-644A-B1BE-6716-D7E031B13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4239566"/>
            <a:ext cx="1518539" cy="400110"/>
          </a:xfrm>
          <a:prstGeom prst="rect">
            <a:avLst/>
          </a:prstGeom>
          <a:solidFill>
            <a:srgbClr val="4EA72E"/>
          </a:solidFill>
          <a:ln w="19050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000" u="sng" dirty="0">
                <a:solidFill>
                  <a:schemeClr val="bg1"/>
                </a:solidFill>
                <a:latin typeface="Arial" charset="0"/>
                <a:cs typeface="Arial" charset="0"/>
              </a:rPr>
              <a:t>Les + nombreux :</a:t>
            </a:r>
          </a:p>
          <a:p>
            <a:r>
              <a:rPr lang="fr-FR" sz="1000" dirty="0">
                <a:solidFill>
                  <a:schemeClr val="bg1"/>
                </a:solidFill>
                <a:latin typeface="Arial" charset="0"/>
                <a:cs typeface="Arial" charset="0"/>
              </a:rPr>
              <a:t>PCS+</a:t>
            </a:r>
          </a:p>
        </p:txBody>
      </p:sp>
    </p:spTree>
    <p:extLst>
      <p:ext uri="{BB962C8B-B14F-4D97-AF65-F5344CB8AC3E}">
        <p14:creationId xmlns:p14="http://schemas.microsoft.com/office/powerpoint/2010/main" val="314745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BCE6B-1299-1198-4908-EBCEFDE0F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7326EB62-6DD7-60C7-B526-69C2F6289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307" y="4495620"/>
            <a:ext cx="1100055" cy="704850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2CA08B67-7567-283A-45DC-70178DA4A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1081" y="1809753"/>
            <a:ext cx="3828620" cy="4724809"/>
          </a:xfrm>
          <a:prstGeom prst="rect">
            <a:avLst/>
          </a:prstGeom>
        </p:spPr>
      </p:pic>
      <p:sp>
        <p:nvSpPr>
          <p:cNvPr id="82948" name="Text Box 4">
            <a:extLst>
              <a:ext uri="{FF2B5EF4-FFF2-40B4-BE49-F238E27FC236}">
                <a16:creationId xmlns:a16="http://schemas.microsoft.com/office/drawing/2014/main" id="{15780E41-54B3-89B8-C613-3C21064D8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Abonnement aux réseaux sociaux pour </a:t>
            </a:r>
            <a:r>
              <a:rPr lang="fr-FR" altLang="fr-FR"/>
              <a:t>suivre l’actualité de la ville</a:t>
            </a:r>
            <a:endParaRPr lang="fr-FR" altLang="fr-FR" dirty="0"/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DA44A725-7ED6-55BE-A923-BCC54DD2E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241"/>
            <a:ext cx="91440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Sur quels réseaux sociaux ou appli êtes-vous abonné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600" dirty="0">
                <a:latin typeface="Arial" charset="0"/>
                <a:cs typeface="Arial" charset="0"/>
              </a:rPr>
              <a:t>pour suivre l’actualité de la Ville de Saint-Malo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(plusieurs réponses possibles) (base : l'ensemble des répondants, soit 302 personnes)</a:t>
            </a:r>
            <a:endParaRPr lang="fr-FR" sz="1200" dirty="0">
              <a:latin typeface="Arial" charset="0"/>
              <a:cs typeface="Arial" charset="0"/>
            </a:endParaRP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112F9391-3A1C-E81D-9DF1-1383BE8F4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641692"/>
              </p:ext>
            </p:extLst>
          </p:nvPr>
        </p:nvGraphicFramePr>
        <p:xfrm>
          <a:off x="176105" y="1809755"/>
          <a:ext cx="2414643" cy="40498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4643">
                  <a:extLst>
                    <a:ext uri="{9D8B030D-6E8A-4147-A177-3AD203B41FA5}">
                      <a16:colId xmlns:a16="http://schemas.microsoft.com/office/drawing/2014/main" val="996707215"/>
                    </a:ext>
                  </a:extLst>
                </a:gridCol>
              </a:tblGrid>
              <a:tr h="67497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Facebook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919956"/>
                  </a:ext>
                </a:extLst>
              </a:tr>
              <a:tr h="67497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Instagram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4862649"/>
                  </a:ext>
                </a:extLst>
              </a:tr>
              <a:tr h="67497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lien malouin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68855"/>
                  </a:ext>
                </a:extLst>
              </a:tr>
              <a:tr h="67497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LinkedIn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8940980"/>
                  </a:ext>
                </a:extLst>
              </a:tr>
              <a:tr h="67497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YouTube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855858"/>
                  </a:ext>
                </a:extLst>
              </a:tr>
              <a:tr h="67497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TikTok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068245"/>
                  </a:ext>
                </a:extLst>
              </a:tr>
            </a:tbl>
          </a:graphicData>
        </a:graphic>
      </p:graphicFrame>
      <p:pic>
        <p:nvPicPr>
          <p:cNvPr id="17" name="Image 16">
            <a:extLst>
              <a:ext uri="{FF2B5EF4-FFF2-40B4-BE49-F238E27FC236}">
                <a16:creationId xmlns:a16="http://schemas.microsoft.com/office/drawing/2014/main" id="{06395BC0-29A8-A402-F653-0B81574C08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8236" y="1886791"/>
            <a:ext cx="928198" cy="524633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CEB862B2-56E8-FC09-9933-A4AA703717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10931" y="2518467"/>
            <a:ext cx="587218" cy="587218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E68D0DF-848D-C097-111A-F58B963B3D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6284" y="3930620"/>
            <a:ext cx="496512" cy="496512"/>
          </a:xfrm>
          <a:prstGeom prst="rect">
            <a:avLst/>
          </a:prstGeom>
        </p:spPr>
      </p:pic>
      <p:pic>
        <p:nvPicPr>
          <p:cNvPr id="21" name="Picture 2" descr="Images de Tiktok Logo – Téléchargement gratuit sur Freepik">
            <a:extLst>
              <a:ext uri="{FF2B5EF4-FFF2-40B4-BE49-F238E27FC236}">
                <a16:creationId xmlns:a16="http://schemas.microsoft.com/office/drawing/2014/main" id="{3F46BDC8-A741-32A0-8C6D-94F9CC185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230" y="5086782"/>
            <a:ext cx="791385" cy="791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A2C0B9D1-4BAB-8DD1-F1F3-AE41B3624787}"/>
              </a:ext>
            </a:extLst>
          </p:cNvPr>
          <p:cNvSpPr txBox="1"/>
          <p:nvPr/>
        </p:nvSpPr>
        <p:spPr>
          <a:xfrm>
            <a:off x="1930130" y="6041940"/>
            <a:ext cx="1456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400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aucun</a:t>
            </a:r>
            <a:endParaRPr lang="fr-FR" sz="1400" dirty="0"/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990C431D-D1AA-B856-457E-948EDBBE943B}"/>
              </a:ext>
            </a:extLst>
          </p:cNvPr>
          <p:cNvSpPr/>
          <p:nvPr/>
        </p:nvSpPr>
        <p:spPr>
          <a:xfrm>
            <a:off x="6331789" y="2054757"/>
            <a:ext cx="544676" cy="234892"/>
          </a:xfrm>
          <a:prstGeom prst="rightArrow">
            <a:avLst/>
          </a:prstGeom>
          <a:solidFill>
            <a:srgbClr val="4E95D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107B58EC-A7F7-9971-E9D8-64C32436F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562591"/>
              </p:ext>
            </p:extLst>
          </p:nvPr>
        </p:nvGraphicFramePr>
        <p:xfrm>
          <a:off x="6928577" y="1875961"/>
          <a:ext cx="2015398" cy="487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520098">
                  <a:extLst>
                    <a:ext uri="{9D8B030D-6E8A-4147-A177-3AD203B41FA5}">
                      <a16:colId xmlns:a16="http://schemas.microsoft.com/office/drawing/2014/main" val="1844351008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681651535"/>
                    </a:ext>
                  </a:extLst>
                </a:gridCol>
              </a:tblGrid>
              <a:tr h="129329">
                <a:tc gridSpan="2">
                  <a:txBody>
                    <a:bodyPr/>
                    <a:lstStyle/>
                    <a:p>
                      <a:r>
                        <a:rPr lang="fr-FR" sz="1000" b="0" i="0" u="sng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Facebook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515934"/>
                  </a:ext>
                </a:extLst>
              </a:tr>
              <a:tr h="129329"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18-39 ans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7189"/>
                  </a:ext>
                </a:extLst>
              </a:tr>
            </a:tbl>
          </a:graphicData>
        </a:graphic>
      </p:graphicFrame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56AA07BB-F9F4-D1B5-45B2-9D0FCBCF2C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788007"/>
              </p:ext>
            </p:extLst>
          </p:nvPr>
        </p:nvGraphicFramePr>
        <p:xfrm>
          <a:off x="5838398" y="2573072"/>
          <a:ext cx="1389726" cy="7315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90257">
                  <a:extLst>
                    <a:ext uri="{9D8B030D-6E8A-4147-A177-3AD203B41FA5}">
                      <a16:colId xmlns:a16="http://schemas.microsoft.com/office/drawing/2014/main" val="1844351008"/>
                    </a:ext>
                  </a:extLst>
                </a:gridCol>
                <a:gridCol w="499469">
                  <a:extLst>
                    <a:ext uri="{9D8B030D-6E8A-4147-A177-3AD203B41FA5}">
                      <a16:colId xmlns:a16="http://schemas.microsoft.com/office/drawing/2014/main" val="681651535"/>
                    </a:ext>
                  </a:extLst>
                </a:gridCol>
              </a:tblGrid>
              <a:tr h="129329">
                <a:tc gridSpan="2">
                  <a:txBody>
                    <a:bodyPr/>
                    <a:lstStyle/>
                    <a:p>
                      <a:r>
                        <a:rPr lang="fr-FR" sz="1000" b="0" i="0" u="sng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Instagram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515934"/>
                  </a:ext>
                </a:extLst>
              </a:tr>
              <a:tr h="129329"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PCS+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7189"/>
                  </a:ext>
                </a:extLst>
              </a:tr>
              <a:tr h="129329"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18-39 ans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95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910443"/>
                  </a:ext>
                </a:extLst>
              </a:tr>
            </a:tbl>
          </a:graphicData>
        </a:graphic>
      </p:graphicFrame>
      <p:sp>
        <p:nvSpPr>
          <p:cNvPr id="26" name="Flèche : droite 25">
            <a:extLst>
              <a:ext uri="{FF2B5EF4-FFF2-40B4-BE49-F238E27FC236}">
                <a16:creationId xmlns:a16="http://schemas.microsoft.com/office/drawing/2014/main" id="{4732A885-D1D9-3BCA-6F9A-21AD56C0446E}"/>
              </a:ext>
            </a:extLst>
          </p:cNvPr>
          <p:cNvSpPr/>
          <p:nvPr/>
        </p:nvSpPr>
        <p:spPr>
          <a:xfrm>
            <a:off x="4904725" y="2686583"/>
            <a:ext cx="902462" cy="234892"/>
          </a:xfrm>
          <a:prstGeom prst="rightArrow">
            <a:avLst/>
          </a:prstGeom>
          <a:solidFill>
            <a:srgbClr val="4E95D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63D747F-2E6B-E279-13D0-2BEE9BF12231}"/>
              </a:ext>
            </a:extLst>
          </p:cNvPr>
          <p:cNvSpPr/>
          <p:nvPr/>
        </p:nvSpPr>
        <p:spPr>
          <a:xfrm>
            <a:off x="307968" y="1881880"/>
            <a:ext cx="876322" cy="52954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supérieur à ce qu’on mesure habituellement</a:t>
            </a:r>
            <a:endParaRPr lang="fr-FR" sz="1050" dirty="0">
              <a:solidFill>
                <a:schemeClr val="tx1"/>
              </a:solidFill>
            </a:endParaRPr>
          </a:p>
        </p:txBody>
      </p:sp>
      <p:graphicFrame>
        <p:nvGraphicFramePr>
          <p:cNvPr id="29" name="Tableau 28">
            <a:extLst>
              <a:ext uri="{FF2B5EF4-FFF2-40B4-BE49-F238E27FC236}">
                <a16:creationId xmlns:a16="http://schemas.microsoft.com/office/drawing/2014/main" id="{883FE1C9-5FFB-36A5-1D26-2EE7F7560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708422"/>
              </p:ext>
            </p:extLst>
          </p:nvPr>
        </p:nvGraphicFramePr>
        <p:xfrm>
          <a:off x="7386708" y="5947999"/>
          <a:ext cx="1288066" cy="487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825134">
                  <a:extLst>
                    <a:ext uri="{9D8B030D-6E8A-4147-A177-3AD203B41FA5}">
                      <a16:colId xmlns:a16="http://schemas.microsoft.com/office/drawing/2014/main" val="1844351008"/>
                    </a:ext>
                  </a:extLst>
                </a:gridCol>
                <a:gridCol w="462932">
                  <a:extLst>
                    <a:ext uri="{9D8B030D-6E8A-4147-A177-3AD203B41FA5}">
                      <a16:colId xmlns:a16="http://schemas.microsoft.com/office/drawing/2014/main" val="681651535"/>
                    </a:ext>
                  </a:extLst>
                </a:gridCol>
              </a:tblGrid>
              <a:tr h="129329">
                <a:tc gridSpan="2">
                  <a:txBody>
                    <a:bodyPr/>
                    <a:lstStyle/>
                    <a:p>
                      <a:r>
                        <a:rPr lang="fr-FR" sz="1000" b="0" i="0" u="sng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aucun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713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515934"/>
                  </a:ext>
                </a:extLst>
              </a:tr>
              <a:tr h="129329"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ans et +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713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71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7189"/>
                  </a:ext>
                </a:extLst>
              </a:tr>
            </a:tbl>
          </a:graphicData>
        </a:graphic>
      </p:graphicFrame>
      <p:sp>
        <p:nvSpPr>
          <p:cNvPr id="30" name="Flèche : droite 29">
            <a:extLst>
              <a:ext uri="{FF2B5EF4-FFF2-40B4-BE49-F238E27FC236}">
                <a16:creationId xmlns:a16="http://schemas.microsoft.com/office/drawing/2014/main" id="{17D7CD37-4895-BA0C-F145-524C70754D8C}"/>
              </a:ext>
            </a:extLst>
          </p:cNvPr>
          <p:cNvSpPr/>
          <p:nvPr/>
        </p:nvSpPr>
        <p:spPr>
          <a:xfrm>
            <a:off x="6853764" y="6078281"/>
            <a:ext cx="526760" cy="234892"/>
          </a:xfrm>
          <a:prstGeom prst="rightArrow">
            <a:avLst/>
          </a:prstGeom>
          <a:solidFill>
            <a:srgbClr val="E97132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D3BC013-4DDB-13BB-4897-80DD5961AFB0}"/>
              </a:ext>
            </a:extLst>
          </p:cNvPr>
          <p:cNvSpPr/>
          <p:nvPr/>
        </p:nvSpPr>
        <p:spPr>
          <a:xfrm>
            <a:off x="307968" y="5963991"/>
            <a:ext cx="876322" cy="52954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inférieur à ce qu’on mesure habituellement</a:t>
            </a:r>
            <a:endParaRPr lang="fr-FR" sz="1050" dirty="0">
              <a:solidFill>
                <a:schemeClr val="tx1"/>
              </a:solidFill>
            </a:endParaRPr>
          </a:p>
        </p:txBody>
      </p:sp>
      <p:pic>
        <p:nvPicPr>
          <p:cNvPr id="41" name="Image 40" descr="Une image contenant logo, Graphique, Police, graphisme&#10;&#10;Le contenu généré par l’IA peut être incorrect.">
            <a:extLst>
              <a:ext uri="{FF2B5EF4-FFF2-40B4-BE49-F238E27FC236}">
                <a16:creationId xmlns:a16="http://schemas.microsoft.com/office/drawing/2014/main" id="{06FEEE59-029C-E98C-94A7-7ED3BDDB431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6" t="21270" r="20077" b="19590"/>
          <a:stretch>
            <a:fillRect/>
          </a:stretch>
        </p:blipFill>
        <p:spPr>
          <a:xfrm>
            <a:off x="2752530" y="3184016"/>
            <a:ext cx="659608" cy="66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01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7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6C0E2E5-AFAF-448A-9A89-CC75726C7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60" y="1239846"/>
            <a:ext cx="1356003" cy="1011257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ACDC0571-A13B-4A72-BB75-CC0492B6D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1450"/>
            <a:ext cx="9144000" cy="3698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b="1" dirty="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Terrain d’enquête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7CB1538-02AA-4521-BA42-F846FD7F92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34" y="2716867"/>
            <a:ext cx="2059279" cy="153573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9369F86-7C00-4CEB-A1B6-E2EB41838E48}"/>
              </a:ext>
            </a:extLst>
          </p:cNvPr>
          <p:cNvSpPr/>
          <p:nvPr/>
        </p:nvSpPr>
        <p:spPr>
          <a:xfrm>
            <a:off x="2233468" y="1185257"/>
            <a:ext cx="6910532" cy="427809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Questionnaire administré par téléphone, du 13 au 17 juin 2025,</a:t>
            </a:r>
            <a:b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auprès de 302 habitants de la ville de Saint-Malo,</a:t>
            </a:r>
            <a:b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âgés de 18 ans et plus.</a:t>
            </a: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Echantillon représentatif de la population de la commune selon :</a:t>
            </a: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tabLst>
                <a:tab pos="358775" algn="r"/>
              </a:tabLst>
              <a:defRPr/>
            </a:pP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Précision des résultats : entre ±2,5 et 5,7%,</a:t>
            </a:r>
            <a:b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suivant le pourcentage de réponse à la modalité.</a:t>
            </a:r>
          </a:p>
          <a:p>
            <a:pPr>
              <a:tabLst>
                <a:tab pos="358775" algn="r"/>
              </a:tabLst>
              <a:defRPr/>
            </a:pPr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DED6E55-FD96-4F9A-8D37-B25101551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349" y="3152464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Arial" charset="0"/>
                <a:cs typeface="Arial" charset="0"/>
              </a:rPr>
              <a:t>- le sexe</a:t>
            </a:r>
          </a:p>
          <a:p>
            <a:r>
              <a:rPr lang="fr-FR" sz="1600" dirty="0">
                <a:latin typeface="Arial" charset="0"/>
                <a:cs typeface="Arial" charset="0"/>
              </a:rPr>
              <a:t>- l’âge</a:t>
            </a:r>
          </a:p>
          <a:p>
            <a:r>
              <a:rPr lang="fr-FR" sz="1600" dirty="0">
                <a:latin typeface="Arial" charset="0"/>
                <a:cs typeface="Arial" charset="0"/>
              </a:rPr>
              <a:t>- la PCS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4698B6E-66F9-48A3-AE7C-CAABC74C05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923" y="4804458"/>
            <a:ext cx="1591912" cy="118718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EA0BFB02-70B0-4524-B209-EB278F50A03B}"/>
              </a:ext>
            </a:extLst>
          </p:cNvPr>
          <p:cNvSpPr txBox="1"/>
          <p:nvPr/>
        </p:nvSpPr>
        <p:spPr>
          <a:xfrm>
            <a:off x="2893432" y="5396691"/>
            <a:ext cx="56653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algn="just">
              <a:spcBef>
                <a:spcPts val="300"/>
              </a:spcBef>
              <a:spcAft>
                <a:spcPts val="300"/>
              </a:spcAft>
              <a:tabLst>
                <a:tab pos="449580" algn="l"/>
              </a:tabLst>
            </a:pPr>
            <a:r>
              <a:rPr lang="fr-FR" sz="1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Exemple : Si 80,4% des répondants estiment être bien informés sur </a:t>
            </a:r>
            <a:r>
              <a:rPr lang="fr-FR" sz="12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</a:t>
            </a:r>
            <a:r>
              <a:rPr lang="fr-FR" sz="1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actualités de la ville, la même question administrée auprès de l'ensemble des habitants aurait conduit à un pourcentage situé entre 75,9% et 84,9%, l'intervalle de confiance avec ce taux de réponse étant de ±4,5%.</a:t>
            </a:r>
            <a:endParaRPr lang="fr-FR" sz="1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163513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b="1" dirty="0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Distribution de l’échantillon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8C18B6A7-4728-4ABE-ADC9-FC434CAF6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484297"/>
              </p:ext>
            </p:extLst>
          </p:nvPr>
        </p:nvGraphicFramePr>
        <p:xfrm>
          <a:off x="1253243" y="1310284"/>
          <a:ext cx="6637513" cy="447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187">
                  <a:extLst>
                    <a:ext uri="{9D8B030D-6E8A-4147-A177-3AD203B41FA5}">
                      <a16:colId xmlns:a16="http://schemas.microsoft.com/office/drawing/2014/main" val="558574482"/>
                    </a:ext>
                  </a:extLst>
                </a:gridCol>
                <a:gridCol w="1997414">
                  <a:extLst>
                    <a:ext uri="{9D8B030D-6E8A-4147-A177-3AD203B41FA5}">
                      <a16:colId xmlns:a16="http://schemas.microsoft.com/office/drawing/2014/main" val="4253956080"/>
                    </a:ext>
                  </a:extLst>
                </a:gridCol>
                <a:gridCol w="924728">
                  <a:extLst>
                    <a:ext uri="{9D8B030D-6E8A-4147-A177-3AD203B41FA5}">
                      <a16:colId xmlns:a16="http://schemas.microsoft.com/office/drawing/2014/main" val="3466179327"/>
                    </a:ext>
                  </a:extLst>
                </a:gridCol>
                <a:gridCol w="924728">
                  <a:extLst>
                    <a:ext uri="{9D8B030D-6E8A-4147-A177-3AD203B41FA5}">
                      <a16:colId xmlns:a16="http://schemas.microsoft.com/office/drawing/2014/main" val="2289445028"/>
                    </a:ext>
                  </a:extLst>
                </a:gridCol>
                <a:gridCol w="924728">
                  <a:extLst>
                    <a:ext uri="{9D8B030D-6E8A-4147-A177-3AD203B41FA5}">
                      <a16:colId xmlns:a16="http://schemas.microsoft.com/office/drawing/2014/main" val="2701191461"/>
                    </a:ext>
                  </a:extLst>
                </a:gridCol>
                <a:gridCol w="924728">
                  <a:extLst>
                    <a:ext uri="{9D8B030D-6E8A-4147-A177-3AD203B41FA5}">
                      <a16:colId xmlns:a16="http://schemas.microsoft.com/office/drawing/2014/main" val="1345061420"/>
                    </a:ext>
                  </a:extLst>
                </a:gridCol>
              </a:tblGrid>
              <a:tr h="460972">
                <a:tc rowSpan="2" gridSpan="2">
                  <a:txBody>
                    <a:bodyPr/>
                    <a:lstStyle/>
                    <a:p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Profil</a:t>
                      </a:r>
                    </a:p>
                  </a:txBody>
                  <a:tcPr marL="72000" marR="36000" marT="0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Population totale</a:t>
                      </a:r>
                      <a:br>
                        <a:rPr lang="fr-FR" sz="1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fr-FR" sz="12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âgée de 18 ans et plus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Echantillon</a:t>
                      </a:r>
                      <a:b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interrogé</a:t>
                      </a:r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29933587"/>
                  </a:ext>
                </a:extLst>
              </a:tr>
              <a:tr h="365188">
                <a:tc gridSpan="2" vMerge="1">
                  <a:txBody>
                    <a:bodyPr/>
                    <a:lstStyle/>
                    <a:p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 anchor="ctr"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effectif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effectif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512517"/>
                  </a:ext>
                </a:extLst>
              </a:tr>
              <a:tr h="36518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Sexe</a:t>
                      </a:r>
                    </a:p>
                  </a:txBody>
                  <a:tcPr marL="72000" marR="12700" marT="1270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homme</a:t>
                      </a:r>
                    </a:p>
                  </a:txBody>
                  <a:tcPr marL="72000" marR="12065" marT="1206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17 930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44,3%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138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45,7%</a:t>
                      </a:r>
                    </a:p>
                  </a:txBody>
                  <a:tcPr marL="12065" marR="12065" marT="12065" marB="0"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172854"/>
                  </a:ext>
                </a:extLst>
              </a:tr>
              <a:tr h="3651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0" marR="12700" marT="1270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femme</a:t>
                      </a:r>
                    </a:p>
                  </a:txBody>
                  <a:tcPr marL="72000" marR="12065" marT="12065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22 588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55,7%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164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54,3%</a:t>
                      </a:r>
                    </a:p>
                  </a:txBody>
                  <a:tcPr marL="12065" marR="12065" marT="12065" marB="0"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619131"/>
                  </a:ext>
                </a:extLst>
              </a:tr>
              <a:tr h="36518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Age</a:t>
                      </a:r>
                    </a:p>
                  </a:txBody>
                  <a:tcPr marL="72000" marR="12700" marT="1270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18 - 39 ans</a:t>
                      </a:r>
                    </a:p>
                  </a:txBody>
                  <a:tcPr marL="72000" marR="12065" marT="12065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9 711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24,0%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21,2%</a:t>
                      </a:r>
                    </a:p>
                  </a:txBody>
                  <a:tcPr marL="12065" marR="12065" marT="12065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948470"/>
                  </a:ext>
                </a:extLst>
              </a:tr>
              <a:tr h="3651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0" marR="12700" marT="1270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40 - 64 ans</a:t>
                      </a:r>
                    </a:p>
                  </a:txBody>
                  <a:tcPr marL="72000" marR="12065" marT="12065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14 619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36,1%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125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41,4%</a:t>
                      </a:r>
                    </a:p>
                  </a:txBody>
                  <a:tcPr marL="12065" marR="12065" marT="12065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027989"/>
                  </a:ext>
                </a:extLst>
              </a:tr>
              <a:tr h="3651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0" marR="12700" marT="1270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 ans et +</a:t>
                      </a:r>
                    </a:p>
                  </a:txBody>
                  <a:tcPr marL="72000" marR="12065" marT="12065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16 188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40,0%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113</a:t>
                      </a: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37,4%</a:t>
                      </a:r>
                    </a:p>
                  </a:txBody>
                  <a:tcPr marL="12065" marR="12065" marT="12065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507767"/>
                  </a:ext>
                </a:extLst>
              </a:tr>
              <a:tr h="365188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PCS</a:t>
                      </a:r>
                    </a:p>
                  </a:txBody>
                  <a:tcPr marL="72000" marR="12700" marT="1270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PCS +</a:t>
                      </a:r>
                    </a:p>
                  </a:txBody>
                  <a:tcPr marL="72000" marR="12065" marT="12065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9 522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23,5%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21,9%</a:t>
                      </a:r>
                    </a:p>
                  </a:txBody>
                  <a:tcPr marL="12065" marR="12065" marT="12065" marB="0"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959302"/>
                  </a:ext>
                </a:extLst>
              </a:tr>
              <a:tr h="3651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0" marR="12700" marT="1270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employé - ouvrier</a:t>
                      </a:r>
                    </a:p>
                  </a:txBody>
                  <a:tcPr marL="72000" marR="12065" marT="12065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9 261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22,9%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25,8%</a:t>
                      </a:r>
                    </a:p>
                  </a:txBody>
                  <a:tcPr marL="12065" marR="12065" marT="12065" marB="0"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224105"/>
                  </a:ext>
                </a:extLst>
              </a:tr>
              <a:tr h="3651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0" marR="12700" marT="1270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retraité</a:t>
                      </a:r>
                    </a:p>
                  </a:txBody>
                  <a:tcPr marL="72000" marR="12065" marT="12065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17 222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42,5%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43,0%</a:t>
                      </a:r>
                    </a:p>
                  </a:txBody>
                  <a:tcPr marL="12065" marR="12065" marT="12065" marB="0"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201784"/>
                  </a:ext>
                </a:extLst>
              </a:tr>
              <a:tr h="3651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2000" marR="12700" marT="1270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sans activité</a:t>
                      </a:r>
                    </a:p>
                  </a:txBody>
                  <a:tcPr marL="72000" marR="12065" marT="12065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4 513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11,1%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9,3%</a:t>
                      </a:r>
                    </a:p>
                  </a:txBody>
                  <a:tcPr marL="12065" marR="12065" marT="12065" marB="0" anchor="ctr"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342065"/>
                  </a:ext>
                </a:extLst>
              </a:tr>
              <a:tr h="365188">
                <a:tc gridSpan="2">
                  <a:txBody>
                    <a:bodyPr/>
                    <a:lstStyle/>
                    <a:p>
                      <a:r>
                        <a:rPr lang="fr-F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Ensemble</a:t>
                      </a:r>
                    </a:p>
                  </a:txBody>
                  <a:tcPr marL="72000" marR="36000" marT="0" marB="0" anchor="ctr">
                    <a:solidFill>
                      <a:srgbClr val="D2DEEF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fr-F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Ensemble</a:t>
                      </a:r>
                    </a:p>
                  </a:txBody>
                  <a:tcPr marL="72000" marR="3600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40 518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065" marR="12065" marT="12065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100,0%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302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100,0%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67455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/>
          <p:cNvSpPr>
            <a:spLocks noChangeArrowheads="1"/>
          </p:cNvSpPr>
          <p:nvPr/>
        </p:nvSpPr>
        <p:spPr bwMode="auto">
          <a:xfrm>
            <a:off x="1400175" y="2462213"/>
            <a:ext cx="7323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2.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Information sur la ville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F99F612-C67D-F055-CB29-72189D7CA5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767" y="1752505"/>
            <a:ext cx="3828620" cy="4023709"/>
          </a:xfrm>
          <a:prstGeom prst="rect">
            <a:avLst/>
          </a:prstGeom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10795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Qualité de l'information sur la ville </a:t>
            </a:r>
          </a:p>
        </p:txBody>
      </p:sp>
      <p:sp>
        <p:nvSpPr>
          <p:cNvPr id="13" name="Rectangle 17">
            <a:extLst>
              <a:ext uri="{FF2B5EF4-FFF2-40B4-BE49-F238E27FC236}">
                <a16:creationId xmlns:a16="http://schemas.microsoft.com/office/drawing/2014/main" id="{0C5BD093-C5BA-4F50-BDD9-CF6CC1ECF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1219528"/>
            <a:ext cx="68175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Arial" charset="0"/>
                <a:cs typeface="Arial" charset="0"/>
              </a:rPr>
              <a:t>« D'une manière générale, vous diriez que vous êtes bien informé sur : »</a:t>
            </a:r>
            <a:endParaRPr lang="fr-FR" sz="1200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E1092CA-2F33-403B-A663-9E19985B9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589395"/>
              </p:ext>
            </p:extLst>
          </p:nvPr>
        </p:nvGraphicFramePr>
        <p:xfrm>
          <a:off x="5476811" y="1700944"/>
          <a:ext cx="3667189" cy="4127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7189">
                  <a:extLst>
                    <a:ext uri="{9D8B030D-6E8A-4147-A177-3AD203B41FA5}">
                      <a16:colId xmlns:a16="http://schemas.microsoft.com/office/drawing/2014/main" val="1445059005"/>
                    </a:ext>
                  </a:extLst>
                </a:gridCol>
              </a:tblGrid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actualités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729134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l'évènementiel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687370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projets en cours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019880"/>
                  </a:ext>
                </a:extLst>
              </a:tr>
              <a:tr h="10317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services publics municipaux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482892"/>
                  </a:ext>
                </a:extLst>
              </a:tr>
            </a:tbl>
          </a:graphicData>
        </a:graphic>
      </p:graphicFrame>
      <p:sp>
        <p:nvSpPr>
          <p:cNvPr id="26" name="Organigramme : Connecteur 25">
            <a:extLst>
              <a:ext uri="{FF2B5EF4-FFF2-40B4-BE49-F238E27FC236}">
                <a16:creationId xmlns:a16="http://schemas.microsoft.com/office/drawing/2014/main" id="{2425288D-727F-492E-B471-B71723CC125F}"/>
              </a:ext>
            </a:extLst>
          </p:cNvPr>
          <p:cNvSpPr/>
          <p:nvPr/>
        </p:nvSpPr>
        <p:spPr>
          <a:xfrm>
            <a:off x="955675" y="5943687"/>
            <a:ext cx="195263" cy="187325"/>
          </a:xfrm>
          <a:prstGeom prst="flowChartConnector">
            <a:avLst/>
          </a:prstGeom>
          <a:solidFill>
            <a:srgbClr val="505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rganigramme : Connecteur 26">
            <a:extLst>
              <a:ext uri="{FF2B5EF4-FFF2-40B4-BE49-F238E27FC236}">
                <a16:creationId xmlns:a16="http://schemas.microsoft.com/office/drawing/2014/main" id="{EAC44128-6A15-43CB-BCA5-5ECF896F6AE2}"/>
              </a:ext>
            </a:extLst>
          </p:cNvPr>
          <p:cNvSpPr/>
          <p:nvPr/>
        </p:nvSpPr>
        <p:spPr>
          <a:xfrm>
            <a:off x="957263" y="6256425"/>
            <a:ext cx="195262" cy="185737"/>
          </a:xfrm>
          <a:prstGeom prst="flowChartConnector">
            <a:avLst/>
          </a:prstGeom>
          <a:solidFill>
            <a:srgbClr val="8B90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rganigramme : Connecteur 27">
            <a:extLst>
              <a:ext uri="{FF2B5EF4-FFF2-40B4-BE49-F238E27FC236}">
                <a16:creationId xmlns:a16="http://schemas.microsoft.com/office/drawing/2014/main" id="{B174B7D2-7D43-4946-A1C6-B2AFA0EA2F14}"/>
              </a:ext>
            </a:extLst>
          </p:cNvPr>
          <p:cNvSpPr/>
          <p:nvPr/>
        </p:nvSpPr>
        <p:spPr>
          <a:xfrm>
            <a:off x="2786063" y="5964325"/>
            <a:ext cx="195262" cy="185737"/>
          </a:xfrm>
          <a:prstGeom prst="flowChartConnector">
            <a:avLst/>
          </a:prstGeom>
          <a:solidFill>
            <a:srgbClr val="FFA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rganigramme : Connecteur 28">
            <a:extLst>
              <a:ext uri="{FF2B5EF4-FFF2-40B4-BE49-F238E27FC236}">
                <a16:creationId xmlns:a16="http://schemas.microsoft.com/office/drawing/2014/main" id="{8A5AE77C-215C-40D9-A8B2-D8608FE3B029}"/>
              </a:ext>
            </a:extLst>
          </p:cNvPr>
          <p:cNvSpPr/>
          <p:nvPr/>
        </p:nvSpPr>
        <p:spPr>
          <a:xfrm>
            <a:off x="2784475" y="6275475"/>
            <a:ext cx="195263" cy="187325"/>
          </a:xfrm>
          <a:prstGeom prst="flowChartConnector">
            <a:avLst/>
          </a:prstGeom>
          <a:solidFill>
            <a:srgbClr val="FF69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rganigramme : Connecteur 30">
            <a:extLst>
              <a:ext uri="{FF2B5EF4-FFF2-40B4-BE49-F238E27FC236}">
                <a16:creationId xmlns:a16="http://schemas.microsoft.com/office/drawing/2014/main" id="{83653837-C0E0-4C76-A06A-74181DD7AD6C}"/>
              </a:ext>
            </a:extLst>
          </p:cNvPr>
          <p:cNvSpPr/>
          <p:nvPr/>
        </p:nvSpPr>
        <p:spPr>
          <a:xfrm>
            <a:off x="4505325" y="5964325"/>
            <a:ext cx="195263" cy="187325"/>
          </a:xfrm>
          <a:prstGeom prst="flowChartConnector">
            <a:avLst/>
          </a:prstGeom>
          <a:solidFill>
            <a:srgbClr val="A19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rgbClr val="4E4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21">
            <a:extLst>
              <a:ext uri="{FF2B5EF4-FFF2-40B4-BE49-F238E27FC236}">
                <a16:creationId xmlns:a16="http://schemas.microsoft.com/office/drawing/2014/main" id="{9B3E2E7E-86E0-4347-A8C3-A7CACA153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6208413"/>
            <a:ext cx="11398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pas du tout</a:t>
            </a:r>
          </a:p>
        </p:txBody>
      </p:sp>
      <p:sp>
        <p:nvSpPr>
          <p:cNvPr id="34" name="Rectangle 22">
            <a:extLst>
              <a:ext uri="{FF2B5EF4-FFF2-40B4-BE49-F238E27FC236}">
                <a16:creationId xmlns:a16="http://schemas.microsoft.com/office/drawing/2014/main" id="{B08618E4-E670-4247-A3D9-3825BB01E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5898850"/>
            <a:ext cx="8178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tout à fait</a:t>
            </a:r>
          </a:p>
        </p:txBody>
      </p:sp>
      <p:sp>
        <p:nvSpPr>
          <p:cNvPr id="36" name="Rectangle 23">
            <a:extLst>
              <a:ext uri="{FF2B5EF4-FFF2-40B4-BE49-F238E27FC236}">
                <a16:creationId xmlns:a16="http://schemas.microsoft.com/office/drawing/2014/main" id="{DC91625C-0043-47D6-8FD2-EE358FD07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6200475"/>
            <a:ext cx="5597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</a:t>
            </a:r>
          </a:p>
        </p:txBody>
      </p:sp>
      <p:sp>
        <p:nvSpPr>
          <p:cNvPr id="41" name="Rectangle 24">
            <a:extLst>
              <a:ext uri="{FF2B5EF4-FFF2-40B4-BE49-F238E27FC236}">
                <a16:creationId xmlns:a16="http://schemas.microsoft.com/office/drawing/2014/main" id="{D9512E7E-7E7D-479B-AA7C-D6D51A259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5898850"/>
            <a:ext cx="849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200">
                <a:latin typeface="Arial" charset="0"/>
                <a:cs typeface="Arial" charset="0"/>
              </a:rPr>
              <a:t>plutôt pas</a:t>
            </a:r>
          </a:p>
        </p:txBody>
      </p:sp>
      <p:sp>
        <p:nvSpPr>
          <p:cNvPr id="42" name="Rectangle 30">
            <a:extLst>
              <a:ext uri="{FF2B5EF4-FFF2-40B4-BE49-F238E27FC236}">
                <a16:creationId xmlns:a16="http://schemas.microsoft.com/office/drawing/2014/main" id="{C3106C0C-5178-4FED-A8D5-0894275EF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5900438"/>
            <a:ext cx="10572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sans avis</a:t>
            </a:r>
          </a:p>
        </p:txBody>
      </p:sp>
      <p:sp>
        <p:nvSpPr>
          <p:cNvPr id="52" name="Rectangle 21">
            <a:extLst>
              <a:ext uri="{FF2B5EF4-FFF2-40B4-BE49-F238E27FC236}">
                <a16:creationId xmlns:a16="http://schemas.microsoft.com/office/drawing/2014/main" id="{7A518575-FB86-41E8-B3F6-868A57964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3509" y="5900179"/>
            <a:ext cx="26319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>
                <a:latin typeface="Arial" charset="0"/>
                <a:cs typeface="Arial" charset="0"/>
              </a:rPr>
              <a:t>Score : indicateur synthétique de</a:t>
            </a:r>
            <a:br>
              <a:rPr lang="fr-FR" sz="1200" dirty="0">
                <a:latin typeface="Arial" charset="0"/>
                <a:cs typeface="Arial" charset="0"/>
              </a:rPr>
            </a:br>
            <a:r>
              <a:rPr lang="fr-FR" sz="1200" dirty="0">
                <a:latin typeface="Arial" charset="0"/>
                <a:cs typeface="Arial" charset="0"/>
              </a:rPr>
              <a:t>0 à 10 calculé à partir des réponses</a:t>
            </a:r>
          </a:p>
        </p:txBody>
      </p:sp>
      <p:graphicFrame>
        <p:nvGraphicFramePr>
          <p:cNvPr id="53" name="Tableau 52">
            <a:extLst>
              <a:ext uri="{FF2B5EF4-FFF2-40B4-BE49-F238E27FC236}">
                <a16:creationId xmlns:a16="http://schemas.microsoft.com/office/drawing/2014/main" id="{EBA61D57-C76A-4337-B8BF-A6BB0735C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432402"/>
              </p:ext>
            </p:extLst>
          </p:nvPr>
        </p:nvGraphicFramePr>
        <p:xfrm>
          <a:off x="736729" y="1269153"/>
          <a:ext cx="568229" cy="4524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8229">
                  <a:extLst>
                    <a:ext uri="{9D8B030D-6E8A-4147-A177-3AD203B41FA5}">
                      <a16:colId xmlns:a16="http://schemas.microsoft.com/office/drawing/2014/main" val="3259820805"/>
                    </a:ext>
                  </a:extLst>
                </a:gridCol>
              </a:tblGrid>
              <a:tr h="4258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Score</a:t>
                      </a:r>
                      <a:b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 à 10)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9349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321469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68608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813637"/>
                  </a:ext>
                </a:extLst>
              </a:tr>
              <a:tr h="1024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974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56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A35C7652-6719-297C-91B1-6EA6AE040475}"/>
              </a:ext>
            </a:extLst>
          </p:cNvPr>
          <p:cNvSpPr/>
          <p:nvPr/>
        </p:nvSpPr>
        <p:spPr>
          <a:xfrm rot="2270384">
            <a:off x="6408898" y="2641492"/>
            <a:ext cx="898703" cy="234892"/>
          </a:xfrm>
          <a:prstGeom prst="rightArrow">
            <a:avLst/>
          </a:prstGeom>
          <a:solidFill>
            <a:srgbClr val="4EA72E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C1E9F00-E884-8D14-7397-51F005B04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4653"/>
              </p:ext>
            </p:extLst>
          </p:nvPr>
        </p:nvGraphicFramePr>
        <p:xfrm>
          <a:off x="7220664" y="3010137"/>
          <a:ext cx="1504057" cy="487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63497">
                  <a:extLst>
                    <a:ext uri="{9D8B030D-6E8A-4147-A177-3AD203B41FA5}">
                      <a16:colId xmlns:a16="http://schemas.microsoft.com/office/drawing/2014/main" val="1844351008"/>
                    </a:ext>
                  </a:extLst>
                </a:gridCol>
                <a:gridCol w="540560">
                  <a:extLst>
                    <a:ext uri="{9D8B030D-6E8A-4147-A177-3AD203B41FA5}">
                      <a16:colId xmlns:a16="http://schemas.microsoft.com/office/drawing/2014/main" val="681651535"/>
                    </a:ext>
                  </a:extLst>
                </a:gridCol>
              </a:tblGrid>
              <a:tr h="129329">
                <a:tc gridSpan="2">
                  <a:txBody>
                    <a:bodyPr/>
                    <a:lstStyle/>
                    <a:p>
                      <a:r>
                        <a:rPr lang="fr-FR" sz="1000" b="0" i="0" u="sng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magazine de la ville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515934"/>
                  </a:ext>
                </a:extLst>
              </a:tr>
              <a:tr h="129329"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à 39 ans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7189"/>
                  </a:ext>
                </a:extLst>
              </a:tr>
            </a:tbl>
          </a:graphicData>
        </a:graphic>
      </p:graphicFrame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38CF1F6A-72A5-45AF-95D0-B851EE1A4D50}"/>
              </a:ext>
            </a:extLst>
          </p:cNvPr>
          <p:cNvSpPr/>
          <p:nvPr/>
        </p:nvSpPr>
        <p:spPr>
          <a:xfrm rot="2270384">
            <a:off x="6863268" y="2027599"/>
            <a:ext cx="637564" cy="234892"/>
          </a:xfrm>
          <a:prstGeom prst="rightArrow">
            <a:avLst/>
          </a:prstGeom>
          <a:solidFill>
            <a:srgbClr val="4EA72E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BD0C1A10-5B50-4A26-88ED-04FCAD776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366824"/>
              </p:ext>
            </p:extLst>
          </p:nvPr>
        </p:nvGraphicFramePr>
        <p:xfrm>
          <a:off x="7463405" y="2212697"/>
          <a:ext cx="1535963" cy="4876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983936">
                  <a:extLst>
                    <a:ext uri="{9D8B030D-6E8A-4147-A177-3AD203B41FA5}">
                      <a16:colId xmlns:a16="http://schemas.microsoft.com/office/drawing/2014/main" val="1844351008"/>
                    </a:ext>
                  </a:extLst>
                </a:gridCol>
                <a:gridCol w="552027">
                  <a:extLst>
                    <a:ext uri="{9D8B030D-6E8A-4147-A177-3AD203B41FA5}">
                      <a16:colId xmlns:a16="http://schemas.microsoft.com/office/drawing/2014/main" val="681651535"/>
                    </a:ext>
                  </a:extLst>
                </a:gridCol>
              </a:tblGrid>
              <a:tr h="129329">
                <a:tc gridSpan="2">
                  <a:txBody>
                    <a:bodyPr/>
                    <a:lstStyle/>
                    <a:p>
                      <a:r>
                        <a:rPr lang="fr-FR" sz="1000" b="0" i="0" u="sng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presse quotidienne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9515934"/>
                  </a:ext>
                </a:extLst>
              </a:tr>
              <a:tr h="129329"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ans et +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17189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1AF52416-8D9C-B521-88A0-CDB4FDDF2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3222" y="1743936"/>
            <a:ext cx="3828620" cy="4578493"/>
          </a:xfrm>
          <a:prstGeom prst="rect">
            <a:avLst/>
          </a:prstGeom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0" y="13970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Moyens d'information sur la ville </a:t>
            </a: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D4F14B4D-04F8-478C-B759-650B746DC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5762"/>
            <a:ext cx="9144000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Par quels moyens êtes-vous généralement informé sur la ville et ce qui s'y passe ? »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050" i="1" dirty="0">
                <a:latin typeface="Arial" charset="0"/>
                <a:cs typeface="Arial" charset="0"/>
              </a:rPr>
              <a:t>(réponse spontanée : aucune réponse n’a été proposée par les enquêteurs - plusieurs réponses possibles)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11A60F5-3DFC-43FE-B95E-DD7B55137A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605443"/>
              </p:ext>
            </p:extLst>
          </p:nvPr>
        </p:nvGraphicFramePr>
        <p:xfrm>
          <a:off x="0" y="1743936"/>
          <a:ext cx="4339090" cy="4578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39090">
                  <a:extLst>
                    <a:ext uri="{9D8B030D-6E8A-4147-A177-3AD203B41FA5}">
                      <a16:colId xmlns:a16="http://schemas.microsoft.com/office/drawing/2014/main" val="996707215"/>
                    </a:ext>
                  </a:extLst>
                </a:gridCol>
              </a:tblGrid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la presse quotidienne locale ou régionale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919956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le magazine de la Ville </a:t>
                      </a:r>
                      <a:r>
                        <a:rPr lang="fr-FR" sz="1400" b="0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MaloMag</a:t>
                      </a:r>
                      <a:endParaRPr lang="fr-FR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4862649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le site internet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68855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les réseaux sociaux de la Ville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8298098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le bouche-à-oreille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03576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l'application mobile de la Ville pour smartphone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000" b="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Lien Malouin</a:t>
                      </a:r>
                      <a:endParaRPr lang="fr-FR" sz="1400" b="0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955485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l'affichage municipal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(mobilier urbain)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8940980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vous déplaçant</a:t>
                      </a:r>
                      <a:b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(à l’Hôtel de Ville ou dans les services municipaux)</a:t>
                      </a:r>
                      <a:endParaRPr lang="fr-FR" sz="14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855858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téléphonant à la mairie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068245"/>
                  </a:ext>
                </a:extLst>
              </a:tr>
              <a:tr h="457849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r-FR" sz="1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 ne suis pas informé du tout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707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69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270000" y="2309813"/>
            <a:ext cx="774700" cy="877887"/>
          </a:xfrm>
          <a:prstGeom prst="roundRect">
            <a:avLst>
              <a:gd name="adj" fmla="val 16667"/>
            </a:avLst>
          </a:prstGeom>
          <a:solidFill>
            <a:srgbClr val="1F22A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fr-FR" altLang="fr-FR"/>
          </a:p>
        </p:txBody>
      </p:sp>
      <p:sp>
        <p:nvSpPr>
          <p:cNvPr id="52226" name="Rectangle 3"/>
          <p:cNvSpPr>
            <a:spLocks noChangeArrowheads="1"/>
          </p:cNvSpPr>
          <p:nvPr/>
        </p:nvSpPr>
        <p:spPr bwMode="auto">
          <a:xfrm>
            <a:off x="1400175" y="2462213"/>
            <a:ext cx="73231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571500" algn="l"/>
              </a:tabLst>
            </a:pPr>
            <a:r>
              <a:rPr lang="fr-FR" altLang="fr-FR" sz="3200" b="1" dirty="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3.</a:t>
            </a:r>
            <a:r>
              <a:rPr lang="fr-FR" altLang="fr-FR" sz="3200" dirty="0">
                <a:latin typeface="Arial" charset="0"/>
                <a:cs typeface="Times New Roman" pitchFamily="18" charset="0"/>
              </a:rPr>
              <a:t> 	 Identification et réception</a:t>
            </a:r>
            <a:br>
              <a:rPr lang="fr-FR" altLang="fr-FR" sz="3200" dirty="0">
                <a:latin typeface="Arial" charset="0"/>
                <a:cs typeface="Times New Roman" pitchFamily="18" charset="0"/>
              </a:rPr>
            </a:br>
            <a:r>
              <a:rPr lang="fr-FR" altLang="fr-FR" sz="3200" dirty="0">
                <a:latin typeface="Arial" charset="0"/>
                <a:cs typeface="Times New Roman" pitchFamily="18" charset="0"/>
              </a:rPr>
              <a:t>	 du magazine</a:t>
            </a:r>
          </a:p>
        </p:txBody>
      </p:sp>
    </p:spTree>
    <p:extLst>
      <p:ext uri="{BB962C8B-B14F-4D97-AF65-F5344CB8AC3E}">
        <p14:creationId xmlns:p14="http://schemas.microsoft.com/office/powerpoint/2010/main" val="284246941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BE850-4A04-6DFE-0A27-28E39C97D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B1BB9D9-2396-C182-A914-483239233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3515" y="2311146"/>
            <a:ext cx="4895512" cy="3249450"/>
          </a:xfrm>
          <a:prstGeom prst="rect">
            <a:avLst/>
          </a:prstGeom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E82C24B8-59F9-2BBD-20DD-F23AD2353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950"/>
            <a:ext cx="914400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defPPr>
              <a:defRPr lang="fr-FR"/>
            </a:defPPr>
            <a:lvl1pPr algn="ctr">
              <a:defRPr b="1">
                <a:solidFill>
                  <a:srgbClr val="4D4D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fr-FR" altLang="fr-FR" dirty="0"/>
              <a:t>Connaissance du magazine</a:t>
            </a:r>
          </a:p>
        </p:txBody>
      </p:sp>
      <p:sp>
        <p:nvSpPr>
          <p:cNvPr id="13" name="Rectangle 17">
            <a:extLst>
              <a:ext uri="{FF2B5EF4-FFF2-40B4-BE49-F238E27FC236}">
                <a16:creationId xmlns:a16="http://schemas.microsoft.com/office/drawing/2014/main" id="{A47784AD-A559-52EC-D054-97455BEAC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146109"/>
            <a:ext cx="457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Arial" charset="0"/>
                <a:cs typeface="Arial" charset="0"/>
              </a:rPr>
              <a:t>« Savez-vous que la Ville de Saint-Malo</a:t>
            </a:r>
            <a:br>
              <a:rPr lang="fr-FR" sz="1600" dirty="0">
                <a:latin typeface="Arial" charset="0"/>
                <a:cs typeface="Arial" charset="0"/>
              </a:rPr>
            </a:br>
            <a:r>
              <a:rPr lang="fr-FR" sz="1600" dirty="0">
                <a:latin typeface="Arial" charset="0"/>
                <a:cs typeface="Arial" charset="0"/>
              </a:rPr>
              <a:t>édite un magazine ? »</a:t>
            </a:r>
            <a:endParaRPr lang="fr-FR" sz="1200" dirty="0">
              <a:latin typeface="Arial" charset="0"/>
              <a:cs typeface="Arial" charset="0"/>
            </a:endParaRPr>
          </a:p>
        </p:txBody>
      </p:sp>
      <p:sp>
        <p:nvSpPr>
          <p:cNvPr id="4" name="Rectangle 35">
            <a:extLst>
              <a:ext uri="{FF2B5EF4-FFF2-40B4-BE49-F238E27FC236}">
                <a16:creationId xmlns:a16="http://schemas.microsoft.com/office/drawing/2014/main" id="{6D327DE1-1B38-E4A6-660B-12697B04F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88" y="2372686"/>
            <a:ext cx="4857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fr-FR" sz="1400" dirty="0">
                <a:latin typeface="Arial" charset="0"/>
                <a:cs typeface="Arial" charset="0"/>
              </a:rPr>
              <a:t>non</a:t>
            </a:r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544B385B-C61B-1BF9-1E91-1B225AC5C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141" y="4762526"/>
            <a:ext cx="13355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Arial" charset="0"/>
                <a:cs typeface="Arial" charset="0"/>
              </a:rPr>
              <a:t>oui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AD27F117-BF9E-0C35-3C39-E8DDAC86A3F9}"/>
              </a:ext>
            </a:extLst>
          </p:cNvPr>
          <p:cNvGrpSpPr/>
          <p:nvPr/>
        </p:nvGrpSpPr>
        <p:grpSpPr>
          <a:xfrm>
            <a:off x="1771650" y="1104177"/>
            <a:ext cx="7633072" cy="4830792"/>
            <a:chOff x="1771650" y="1104177"/>
            <a:chExt cx="7633072" cy="4830792"/>
          </a:xfrm>
        </p:grpSpPr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E34A3E7C-BC84-9A37-881A-703563B46E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09210" y="2352319"/>
              <a:ext cx="4895512" cy="3249450"/>
            </a:xfrm>
            <a:prstGeom prst="rect">
              <a:avLst/>
            </a:prstGeom>
          </p:spPr>
        </p:pic>
        <p:sp>
          <p:nvSpPr>
            <p:cNvPr id="10" name="Rectangle 33">
              <a:extLst>
                <a:ext uri="{FF2B5EF4-FFF2-40B4-BE49-F238E27FC236}">
                  <a16:creationId xmlns:a16="http://schemas.microsoft.com/office/drawing/2014/main" id="{C9A2D87E-CCED-E20C-6512-843B65BF7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03939" y="3066455"/>
              <a:ext cx="73193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400" dirty="0">
                  <a:latin typeface="Arial" charset="0"/>
                  <a:cs typeface="Arial" charset="0"/>
                </a:rPr>
                <a:t>oui</a:t>
              </a:r>
            </a:p>
          </p:txBody>
        </p:sp>
        <p:sp>
          <p:nvSpPr>
            <p:cNvPr id="11" name="Rectangle 33">
              <a:extLst>
                <a:ext uri="{FF2B5EF4-FFF2-40B4-BE49-F238E27FC236}">
                  <a16:creationId xmlns:a16="http://schemas.microsoft.com/office/drawing/2014/main" id="{B0DF2051-578B-92F1-E87B-2643EB9A9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9176" y="4608637"/>
              <a:ext cx="58084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400" dirty="0">
                  <a:latin typeface="Arial" charset="0"/>
                  <a:cs typeface="Arial" charset="0"/>
                </a:rPr>
                <a:t>non</a:t>
              </a:r>
            </a:p>
          </p:txBody>
        </p:sp>
        <p:sp>
          <p:nvSpPr>
            <p:cNvPr id="2" name="Parenthèse ouvrante 1">
              <a:extLst>
                <a:ext uri="{FF2B5EF4-FFF2-40B4-BE49-F238E27FC236}">
                  <a16:creationId xmlns:a16="http://schemas.microsoft.com/office/drawing/2014/main" id="{4C46ECBA-49FA-736B-A5AD-A75ED7DFDEF9}"/>
                </a:ext>
              </a:extLst>
            </p:cNvPr>
            <p:cNvSpPr/>
            <p:nvPr/>
          </p:nvSpPr>
          <p:spPr>
            <a:xfrm>
              <a:off x="5052036" y="1104177"/>
              <a:ext cx="235006" cy="4830792"/>
            </a:xfrm>
            <a:prstGeom prst="leftBracket">
              <a:avLst>
                <a:gd name="adj" fmla="val 65858"/>
              </a:avLst>
            </a:prstGeom>
            <a:ln w="317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" name="Connecteur droit avec flèche 5">
              <a:extLst>
                <a:ext uri="{FF2B5EF4-FFF2-40B4-BE49-F238E27FC236}">
                  <a16:creationId xmlns:a16="http://schemas.microsoft.com/office/drawing/2014/main" id="{F3461CC2-CFEA-0C2B-0D73-86CA04477717}"/>
                </a:ext>
              </a:extLst>
            </p:cNvPr>
            <p:cNvCxnSpPr>
              <a:cxnSpLocks/>
            </p:cNvCxnSpPr>
            <p:nvPr/>
          </p:nvCxnSpPr>
          <p:spPr>
            <a:xfrm>
              <a:off x="1771650" y="2511899"/>
              <a:ext cx="3280386" cy="0"/>
            </a:xfrm>
            <a:prstGeom prst="straightConnector1">
              <a:avLst/>
            </a:prstGeom>
            <a:ln w="31750">
              <a:solidFill>
                <a:schemeClr val="accent2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7">
              <a:extLst>
                <a:ext uri="{FF2B5EF4-FFF2-40B4-BE49-F238E27FC236}">
                  <a16:creationId xmlns:a16="http://schemas.microsoft.com/office/drawing/2014/main" id="{825C0456-7BA2-6295-93A5-FB32ACCED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4827" y="1143236"/>
              <a:ext cx="403492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latin typeface="Arial" charset="0"/>
                  <a:cs typeface="Arial" charset="0"/>
                </a:rPr>
                <a:t>« Si je vous dis qu'il s'appelle </a:t>
              </a:r>
              <a:r>
                <a:rPr lang="fr-FR" sz="1600" dirty="0" err="1">
                  <a:latin typeface="Arial" charset="0"/>
                  <a:cs typeface="Arial" charset="0"/>
                </a:rPr>
                <a:t>MaloMag</a:t>
              </a:r>
              <a:r>
                <a:rPr lang="fr-FR" sz="1600" dirty="0">
                  <a:latin typeface="Arial" charset="0"/>
                  <a:cs typeface="Arial" charset="0"/>
                </a:rPr>
                <a:t> et que vous le recevez gratuitement dans votre boîte aux lettres, est-ce que vous vous souvenez de ce journal ? »</a:t>
              </a:r>
              <a:endParaRPr lang="fr-FR" sz="1200" dirty="0"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30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1918</Words>
  <Application>Microsoft Office PowerPoint</Application>
  <PresentationFormat>Affichage à l'écran (4:3)</PresentationFormat>
  <Paragraphs>358</Paragraphs>
  <Slides>29</Slides>
  <Notes>21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Thème Office</vt:lpstr>
      <vt:lpstr>Photo Editor Photo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Enquête et Opinion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SB</dc:creator>
  <cp:lastModifiedBy>Philippe MULLER</cp:lastModifiedBy>
  <cp:revision>1084</cp:revision>
  <cp:lastPrinted>2024-11-13T08:08:40Z</cp:lastPrinted>
  <dcterms:created xsi:type="dcterms:W3CDTF">2013-06-25T07:51:33Z</dcterms:created>
  <dcterms:modified xsi:type="dcterms:W3CDTF">2025-07-10T12:23:23Z</dcterms:modified>
</cp:coreProperties>
</file>